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423" r:id="rId3"/>
    <p:sldId id="424" r:id="rId4"/>
    <p:sldId id="425" r:id="rId5"/>
    <p:sldId id="422" r:id="rId6"/>
    <p:sldId id="376" r:id="rId7"/>
    <p:sldId id="377" r:id="rId8"/>
    <p:sldId id="389" r:id="rId9"/>
    <p:sldId id="388" r:id="rId10"/>
    <p:sldId id="390" r:id="rId11"/>
    <p:sldId id="391" r:id="rId12"/>
    <p:sldId id="392" r:id="rId13"/>
    <p:sldId id="393" r:id="rId14"/>
    <p:sldId id="378" r:id="rId15"/>
    <p:sldId id="379" r:id="rId16"/>
    <p:sldId id="380" r:id="rId17"/>
    <p:sldId id="394" r:id="rId18"/>
    <p:sldId id="395" r:id="rId19"/>
    <p:sldId id="381" r:id="rId20"/>
    <p:sldId id="397" r:id="rId21"/>
    <p:sldId id="398" r:id="rId22"/>
    <p:sldId id="399" r:id="rId23"/>
    <p:sldId id="400" r:id="rId24"/>
    <p:sldId id="401" r:id="rId25"/>
    <p:sldId id="382" r:id="rId26"/>
    <p:sldId id="402" r:id="rId27"/>
    <p:sldId id="403" r:id="rId28"/>
    <p:sldId id="404" r:id="rId29"/>
    <p:sldId id="405" r:id="rId30"/>
    <p:sldId id="383" r:id="rId31"/>
    <p:sldId id="406" r:id="rId32"/>
    <p:sldId id="407" r:id="rId33"/>
    <p:sldId id="408" r:id="rId34"/>
    <p:sldId id="409" r:id="rId35"/>
    <p:sldId id="410" r:id="rId36"/>
    <p:sldId id="411" r:id="rId37"/>
    <p:sldId id="412" r:id="rId38"/>
    <p:sldId id="413" r:id="rId39"/>
    <p:sldId id="414" r:id="rId40"/>
    <p:sldId id="385" r:id="rId41"/>
    <p:sldId id="415" r:id="rId42"/>
    <p:sldId id="416" r:id="rId43"/>
    <p:sldId id="417" r:id="rId44"/>
    <p:sldId id="386" r:id="rId45"/>
    <p:sldId id="418" r:id="rId46"/>
    <p:sldId id="419" r:id="rId47"/>
    <p:sldId id="421" r:id="rId48"/>
    <p:sldId id="387" r:id="rId49"/>
    <p:sldId id="420" r:id="rId50"/>
    <p:sldId id="318" r:id="rId51"/>
  </p:sldIdLst>
  <p:sldSz cx="9144000" cy="6859588"/>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60" d="100"/>
          <a:sy n="60" d="100"/>
        </p:scale>
        <p:origin x="-2021" y="-5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918"/>
            <a:ext cx="7851648" cy="1829223"/>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9283"/>
            <a:ext cx="7854696" cy="1753006"/>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4" name="Date Placeholder 29"/>
          <p:cNvSpPr>
            <a:spLocks noGrp="1"/>
          </p:cNvSpPr>
          <p:nvPr>
            <p:ph type="dt" sz="half" idx="2"/>
          </p:nvPr>
        </p:nvSpPr>
        <p:spPr>
          <a:xfrm>
            <a:off x="457200" y="6357938"/>
            <a:ext cx="2133600" cy="365125"/>
          </a:xfrm>
          <a:prstGeom prst="rect">
            <a:avLst/>
          </a:prstGeom>
        </p:spPr>
        <p:txBody>
          <a:bodyPr vert="horz" lIns="0" tIns="0" rIns="0" bIns="0" anchor="b"/>
          <a:lstStyle/>
          <a:p>
            <a:pPr eaLnBrk="1" hangingPunct="1">
              <a:buNone/>
            </a:pPr>
            <a:fld id="{BB962C8B-B14F-4D97-AF65-F5344CB8AC3E}" type="datetimeFigureOut">
              <a:rPr lang="en-US" dirty="0">
                <a:solidFill>
                  <a:srgbClr val="D1EAEE"/>
                </a:solidFill>
              </a:rPr>
              <a:t>2024-09-28</a:t>
            </a:fld>
            <a:endParaRPr lang="en-US" dirty="0">
              <a:solidFill>
                <a:srgbClr val="D1EAEE"/>
              </a:solidFill>
            </a:endParaRPr>
          </a:p>
        </p:txBody>
      </p:sp>
      <p:sp>
        <p:nvSpPr>
          <p:cNvPr id="15" name="Footer Placeholder 18"/>
          <p:cNvSpPr>
            <a:spLocks noGrp="1"/>
          </p:cNvSpPr>
          <p:nvPr>
            <p:ph type="ftr" sz="quarter" idx="3"/>
          </p:nvPr>
        </p:nvSpPr>
        <p:spPr>
          <a:xfrm>
            <a:off x="2667000" y="6357938"/>
            <a:ext cx="3352800" cy="365125"/>
          </a:xfrm>
          <a:prstGeom prst="rect">
            <a:avLst/>
          </a:prstGeom>
        </p:spPr>
        <p:txBody>
          <a:bodyPr vert="horz" lIns="0" tIns="0" rIns="0" bIns="0" anchor="b"/>
          <a:lstStyle/>
          <a:p>
            <a:pPr eaLnBrk="1" hangingPunct="1">
              <a:buNone/>
            </a:pPr>
            <a:endParaRPr dirty="0">
              <a:solidFill>
                <a:srgbClr val="D1EAEE"/>
              </a:solidFill>
            </a:endParaRPr>
          </a:p>
        </p:txBody>
      </p:sp>
      <p:sp>
        <p:nvSpPr>
          <p:cNvPr id="16" name="Slide Number Placeholder 26"/>
          <p:cNvSpPr>
            <a:spLocks noGrp="1"/>
          </p:cNvSpPr>
          <p:nvPr>
            <p:ph type="sldNum" sz="quarter" idx="4"/>
          </p:nvPr>
        </p:nvSpPr>
        <p:spPr>
          <a:xfrm>
            <a:off x="7924800" y="6357938"/>
            <a:ext cx="762000" cy="365125"/>
          </a:xfrm>
          <a:prstGeom prst="rect">
            <a:avLst/>
          </a:prstGeom>
        </p:spPr>
        <p:txBody>
          <a:bodyPr vert="horz" lIns="0" tIns="0" rIns="0" bIns="0" anchor="b"/>
          <a:lstStyle/>
          <a:p>
            <a:pPr algn="r" eaLnBrk="1" hangingPunct="1">
              <a:buNone/>
            </a:pPr>
            <a:fld id="{9A0DB2DC-4C9A-4742-B13C-FB6460FD3503}" type="slidenum">
              <a:rPr lang="en-US" dirty="0">
                <a:solidFill>
                  <a:srgbClr val="D1EAEE"/>
                </a:solidFill>
              </a:rPr>
              <a:t>‹#›</a:t>
            </a:fld>
            <a:endParaRPr lang="en-US" dirty="0">
              <a:solidFill>
                <a:srgbClr val="D1EAE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2024-09-28</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613"/>
            <a:ext cx="2057400" cy="521297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613"/>
            <a:ext cx="6019800" cy="521297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2024-09-28</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eaLnBrk="1" hangingPunct="1">
              <a:buNone/>
            </a:pPr>
            <a:fld id="{BB962C8B-B14F-4D97-AF65-F5344CB8AC3E}" type="datetime1">
              <a:rPr lang="en-US" dirty="0">
                <a:latin typeface="Calibri" panose="020F0502020204030204" pitchFamily="34" charset="0"/>
              </a:rPr>
              <a:t>2024-09-28</a:t>
            </a:fld>
            <a:endParaRPr lang="en-US" dirty="0">
              <a:latin typeface="Calibri" panose="020F0502020204030204" pitchFamily="34" charset="0"/>
            </a:endParaRPr>
          </a:p>
        </p:txBody>
      </p:sp>
      <p:sp>
        <p:nvSpPr>
          <p:cNvPr id="3" name="Footer Placeholder 2"/>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2024-09-28</a:t>
            </a:fld>
            <a:endParaRPr lang="en-US" dirty="0">
              <a:latin typeface="Calibri" panose="020F0502020204030204" pitchFamily="34" charset="0"/>
            </a:endParaRPr>
          </a:p>
        </p:txBody>
      </p:sp>
      <p:sp>
        <p:nvSpPr>
          <p:cNvPr id="5" name="Footer Placeholder 4"/>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7041"/>
            <a:ext cx="7772400" cy="1362771"/>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5290"/>
            <a:ext cx="7772400" cy="151006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14" name="Date Placeholder 3"/>
          <p:cNvSpPr>
            <a:spLocks noGrp="1"/>
          </p:cNvSpPr>
          <p:nvPr>
            <p:ph type="dt" sz="half" idx="2"/>
          </p:nvPr>
        </p:nvSpPr>
        <p:spPr>
          <a:xfrm>
            <a:off x="457200" y="6357938"/>
            <a:ext cx="2133600" cy="365125"/>
          </a:xfrm>
          <a:prstGeom prst="rect">
            <a:avLst/>
          </a:prstGeom>
        </p:spPr>
        <p:txBody>
          <a:bodyPr vert="horz" lIns="0" tIns="0" rIns="0" bIns="0" anchor="b"/>
          <a:lstStyle/>
          <a:p>
            <a:pPr eaLnBrk="1" hangingPunct="1">
              <a:buNone/>
            </a:pPr>
            <a:fld id="{BB962C8B-B14F-4D97-AF65-F5344CB8AC3E}" type="datetimeFigureOut">
              <a:rPr lang="en-US" dirty="0">
                <a:solidFill>
                  <a:srgbClr val="D1EAEE"/>
                </a:solidFill>
              </a:rPr>
              <a:t>2024-09-28</a:t>
            </a:fld>
            <a:endParaRPr lang="en-US" dirty="0">
              <a:solidFill>
                <a:srgbClr val="D1EAEE"/>
              </a:solidFill>
            </a:endParaRPr>
          </a:p>
        </p:txBody>
      </p:sp>
      <p:sp>
        <p:nvSpPr>
          <p:cNvPr id="15" name="Footer Placeholder 4"/>
          <p:cNvSpPr>
            <a:spLocks noGrp="1"/>
          </p:cNvSpPr>
          <p:nvPr>
            <p:ph type="ftr" sz="quarter" idx="3"/>
          </p:nvPr>
        </p:nvSpPr>
        <p:spPr>
          <a:xfrm>
            <a:off x="2667000" y="6357938"/>
            <a:ext cx="3352800" cy="365125"/>
          </a:xfrm>
          <a:prstGeom prst="rect">
            <a:avLst/>
          </a:prstGeom>
        </p:spPr>
        <p:txBody>
          <a:bodyPr vert="horz" lIns="0" tIns="0" rIns="0" bIns="0" anchor="b"/>
          <a:lstStyle/>
          <a:p>
            <a:pPr eaLnBrk="1" hangingPunct="1">
              <a:buNone/>
            </a:pPr>
            <a:endParaRPr dirty="0">
              <a:solidFill>
                <a:srgbClr val="D1EAEE"/>
              </a:solidFill>
            </a:endParaRPr>
          </a:p>
        </p:txBody>
      </p:sp>
      <p:sp>
        <p:nvSpPr>
          <p:cNvPr id="16" name="Slide Number Placeholder 5"/>
          <p:cNvSpPr>
            <a:spLocks noGrp="1"/>
          </p:cNvSpPr>
          <p:nvPr>
            <p:ph type="sldNum" sz="quarter" idx="4"/>
          </p:nvPr>
        </p:nvSpPr>
        <p:spPr>
          <a:xfrm>
            <a:off x="7924800" y="6357938"/>
            <a:ext cx="762000" cy="365125"/>
          </a:xfrm>
          <a:prstGeom prst="rect">
            <a:avLst/>
          </a:prstGeom>
        </p:spPr>
        <p:txBody>
          <a:bodyPr vert="horz" lIns="0" tIns="0" rIns="0" bIns="0" anchor="b"/>
          <a:lstStyle/>
          <a:p>
            <a:pPr algn="r" eaLnBrk="1" hangingPunct="1">
              <a:buNone/>
            </a:pPr>
            <a:fld id="{9A0DB2DC-4C9A-4742-B13C-FB6460FD3503}" type="slidenum">
              <a:rPr lang="en-US" dirty="0">
                <a:solidFill>
                  <a:srgbClr val="D1EAEE"/>
                </a:solidFill>
              </a:rPr>
              <a:t>‹#›</a:t>
            </a:fld>
            <a:endParaRPr lang="en-US" dirty="0">
              <a:solidFill>
                <a:srgbClr val="D1EAEE"/>
              </a:solidFill>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251"/>
            <a:ext cx="8229600" cy="1143265"/>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530"/>
            <a:ext cx="4038600" cy="4435867"/>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530"/>
            <a:ext cx="4038600" cy="4435867"/>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2024-09-28</a:t>
            </a:fld>
            <a:endParaRPr lang="en-US" dirty="0">
              <a:latin typeface="Calibri" panose="020F0502020204030204" pitchFamily="34" charset="0"/>
            </a:endParaRPr>
          </a:p>
        </p:txBody>
      </p:sp>
      <p:sp>
        <p:nvSpPr>
          <p:cNvPr id="6" name="Footer Placeholder 5"/>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251"/>
            <a:ext cx="8229600" cy="1143265"/>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677"/>
            <a:ext cx="4040188" cy="659505"/>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6" y="1860188"/>
            <a:ext cx="4041775" cy="654995"/>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5183"/>
            <a:ext cx="4040188" cy="384661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6" y="2515183"/>
            <a:ext cx="4041775" cy="384661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2024-09-28</a:t>
            </a:fld>
            <a:endParaRPr lang="en-US" dirty="0">
              <a:latin typeface="Calibri" panose="020F0502020204030204" pitchFamily="34" charset="0"/>
            </a:endParaRPr>
          </a:p>
        </p:txBody>
      </p:sp>
      <p:sp>
        <p:nvSpPr>
          <p:cNvPr id="8" name="Footer Placeholder 7"/>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9" name="Slide Number Placeholder 8"/>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251"/>
            <a:ext cx="8305800" cy="1143265"/>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2024-09-28</a:t>
            </a:fld>
            <a:endParaRPr lang="en-US" dirty="0">
              <a:latin typeface="Calibri" panose="020F0502020204030204" pitchFamily="34" charset="0"/>
            </a:endParaRPr>
          </a:p>
        </p:txBody>
      </p:sp>
      <p:sp>
        <p:nvSpPr>
          <p:cNvPr id="4" name="Footer Placeholder 3"/>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2024-09-28</a:t>
            </a:fld>
            <a:endParaRPr lang="en-US" dirty="0">
              <a:latin typeface="Calibri" panose="020F0502020204030204" pitchFamily="34" charset="0"/>
            </a:endParaRPr>
          </a:p>
        </p:txBody>
      </p:sp>
      <p:sp>
        <p:nvSpPr>
          <p:cNvPr id="3" name="Footer Placeholder 2"/>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471"/>
            <a:ext cx="2743200" cy="1162319"/>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788"/>
            <a:ext cx="2743200" cy="4573059"/>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788"/>
            <a:ext cx="5111750" cy="4573059"/>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lvl="0" eaLnBrk="1" hangingPunct="1">
              <a:buNone/>
            </a:pPr>
            <a:fld id="{BB962C8B-B14F-4D97-AF65-F5344CB8AC3E}" type="datetimeFigureOut">
              <a:rPr lang="en-US" dirty="0">
                <a:latin typeface="Calibri" panose="020F0502020204030204" pitchFamily="34" charset="0"/>
              </a:rPr>
              <a:t>2024-09-28</a:t>
            </a:fld>
            <a:endParaRPr lang="en-US" dirty="0">
              <a:latin typeface="Calibri" panose="020F0502020204030204" pitchFamily="34" charset="0"/>
            </a:endParaRPr>
          </a:p>
        </p:txBody>
      </p:sp>
      <p:sp>
        <p:nvSpPr>
          <p:cNvPr id="6" name="Footer Placeholder 5"/>
          <p:cNvSpPr>
            <a:spLocks noGrp="1"/>
          </p:cNvSpPr>
          <p:nvPr>
            <p:ph type="ftr" sz="quarter" idx="11"/>
          </p:nvPr>
        </p:nvSpPr>
        <p:spPr/>
        <p:txBody>
          <a:bodyPr/>
          <a:lstStyle/>
          <a:p>
            <a:pPr lvl="0" eaLnBrk="1" hangingPunct="1">
              <a:buNone/>
            </a:pPr>
            <a:endParaRPr dirty="0">
              <a:latin typeface="Calibri" panose="020F0502020204030204" pitchFamily="34" charset="0"/>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Snip and Round Single Corner Rectangle 13"/>
          <p:cNvSpPr/>
          <p:nvPr/>
        </p:nvSpPr>
        <p:spPr>
          <a:xfrm rot="420000" flipV="1">
            <a:off x="3165475" y="1108075"/>
            <a:ext cx="5257800" cy="4116388"/>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ight Triangle 14"/>
          <p:cNvSpPr/>
          <p:nvPr/>
        </p:nvSpPr>
        <p:spPr>
          <a:xfrm rot="420000" flipV="1">
            <a:off x="8004175" y="5360988"/>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Calibri" panose="020F0502020204030204" pitchFamily="34" charset="0"/>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mn-ea"/>
                <a:cs typeface="+mn-cs"/>
              </a:defRPr>
            </a:lvl5pPr>
          </a:lstStyle>
          <a:p>
            <a:pPr lvl="0" algn="ctr" eaLnBrk="1" hangingPunct="1">
              <a:buNone/>
            </a:pPr>
            <a:endParaRPr dirty="0">
              <a:solidFill>
                <a:srgbClr val="FFFFFF"/>
              </a:solidFill>
              <a:latin typeface="Constantia" panose="02030602050306030303" pitchFamily="18" charset="0"/>
            </a:endParaRPr>
          </a:p>
        </p:txBody>
      </p:sp>
      <p:sp>
        <p:nvSpPr>
          <p:cNvPr id="16" name="Freeform 15"/>
          <p:cNvSpPr/>
          <p:nvPr/>
        </p:nvSpPr>
        <p:spPr bwMode="auto">
          <a:xfrm flipV="1">
            <a:off x="-9525" y="5818188"/>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7" name="Freeform 16"/>
          <p:cNvSpPr/>
          <p:nvPr/>
        </p:nvSpPr>
        <p:spPr bwMode="auto">
          <a:xfrm flipV="1">
            <a:off x="4381500" y="6221413"/>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 name="Title 1"/>
          <p:cNvSpPr>
            <a:spLocks noGrp="1"/>
          </p:cNvSpPr>
          <p:nvPr>
            <p:ph type="title"/>
          </p:nvPr>
        </p:nvSpPr>
        <p:spPr>
          <a:xfrm>
            <a:off x="609600" y="1177269"/>
            <a:ext cx="2212848" cy="1582987"/>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9440"/>
            <a:ext cx="2209800" cy="2179825"/>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795"/>
            <a:ext cx="4617720" cy="3932830"/>
          </a:xfrm>
          <a:prstGeom prst="rect">
            <a:avLst/>
          </a:prstGeom>
          <a:solidFill>
            <a:schemeClr val="bg2"/>
          </a:solidFill>
          <a:ln w="3000" cap="rnd">
            <a:solidFill>
              <a:srgbClr val="C0C0C0"/>
            </a:solidFill>
            <a:round/>
          </a:ln>
          <a:effectLst/>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ct val="20000"/>
              </a:spcBef>
              <a:spcAft>
                <a:spcPct val="0"/>
              </a:spcAft>
              <a:buClr>
                <a:srgbClr val="0BD0D9"/>
              </a:buClr>
              <a:buSzPct val="95000"/>
              <a:buFont typeface="Wingdings 2" panose="05020102010507070707" pitchFamily="18" charset="2"/>
              <a:buNone/>
              <a:defRPr/>
            </a:pPr>
            <a:r>
              <a:rPr kumimoji="0" lang="en-US" sz="3200" b="0" i="0" u="none" strike="noStrike" kern="1200" cap="none" spc="0" normalizeH="0" baseline="0" noProof="0" smtClean="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9" name="Date Placeholder 4"/>
          <p:cNvSpPr>
            <a:spLocks noGrp="1"/>
          </p:cNvSpPr>
          <p:nvPr>
            <p:ph type="dt" sz="half" idx="12"/>
          </p:nvPr>
        </p:nvSpPr>
        <p:spPr>
          <a:xfrm>
            <a:off x="457200" y="6357938"/>
            <a:ext cx="2133600" cy="365125"/>
          </a:xfrm>
          <a:prstGeom prst="rect">
            <a:avLst/>
          </a:prstGeom>
        </p:spPr>
        <p:txBody>
          <a:bodyPr vert="horz" lIns="0" tIns="0" rIns="0" bIns="0" anchor="b"/>
          <a:lstStyle/>
          <a:p>
            <a:pPr eaLnBrk="1" hangingPunct="1">
              <a:buNone/>
            </a:pPr>
            <a:fld id="{BB962C8B-B14F-4D97-AF65-F5344CB8AC3E}" type="datetimeFigureOut">
              <a:rPr lang="en-US" dirty="0"/>
              <a:t>2024-09-28</a:t>
            </a:fld>
            <a:endParaRPr lang="en-US" dirty="0"/>
          </a:p>
        </p:txBody>
      </p:sp>
      <p:sp>
        <p:nvSpPr>
          <p:cNvPr id="20" name="Footer Placeholder 5"/>
          <p:cNvSpPr>
            <a:spLocks noGrp="1"/>
          </p:cNvSpPr>
          <p:nvPr>
            <p:ph type="ftr" sz="quarter" idx="3"/>
          </p:nvPr>
        </p:nvSpPr>
        <p:spPr>
          <a:xfrm>
            <a:off x="2667000" y="6357938"/>
            <a:ext cx="3352800" cy="365125"/>
          </a:xfrm>
          <a:prstGeom prst="rect">
            <a:avLst/>
          </a:prstGeom>
        </p:spPr>
        <p:txBody>
          <a:bodyPr vert="horz" lIns="0" tIns="0" rIns="0" bIns="0" anchor="b"/>
          <a:lstStyle/>
          <a:p>
            <a:pPr eaLnBrk="1" hangingPunct="1">
              <a:buNone/>
            </a:pPr>
            <a:endParaRPr dirty="0"/>
          </a:p>
        </p:txBody>
      </p:sp>
      <p:sp>
        <p:nvSpPr>
          <p:cNvPr id="21" name="Slide Number Placeholder 6"/>
          <p:cNvSpPr>
            <a:spLocks noGrp="1"/>
          </p:cNvSpPr>
          <p:nvPr>
            <p:ph type="sldNum" sz="quarter" idx="4"/>
          </p:nvPr>
        </p:nvSpPr>
        <p:spPr>
          <a:xfrm>
            <a:off x="8077200" y="6357938"/>
            <a:ext cx="609600" cy="365125"/>
          </a:xfrm>
          <a:prstGeom prst="rect">
            <a:avLst/>
          </a:prstGeom>
        </p:spPr>
        <p:txBody>
          <a:bodyPr vert="horz" lIns="0" tIns="0" rIns="0" bIns="0" anchor="b"/>
          <a:lstStyle/>
          <a:p>
            <a:pPr algn="r" eaLnBrk="1" hangingPunct="1">
              <a:buNone/>
            </a:pPr>
            <a:fld id="{9A0DB2DC-4C9A-4742-B13C-FB6460FD350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p:nvPr/>
        </p:nvSpPr>
        <p:spPr bwMode="auto">
          <a:xfrm>
            <a:off x="-9525" y="-7937"/>
            <a:ext cx="9163050" cy="1042988"/>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Freeform 7"/>
          <p:cNvSpPr/>
          <p:nvPr/>
        </p:nvSpPr>
        <p:spPr bwMode="auto">
          <a:xfrm>
            <a:off x="4381500" y="-7937"/>
            <a:ext cx="4762500" cy="639763"/>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028" name="Title Placeholder 8"/>
          <p:cNvSpPr>
            <a:spLocks noGrp="1"/>
          </p:cNvSpPr>
          <p:nvPr>
            <p:ph type="title"/>
          </p:nvPr>
        </p:nvSpPr>
        <p:spPr>
          <a:xfrm>
            <a:off x="457200" y="704850"/>
            <a:ext cx="8229600" cy="1143000"/>
          </a:xfrm>
          <a:prstGeom prst="rect">
            <a:avLst/>
          </a:prstGeom>
          <a:noFill/>
          <a:ln w="9525">
            <a:noFill/>
          </a:ln>
        </p:spPr>
        <p:txBody>
          <a:bodyPr lIns="0" rIns="0" bIns="0" anchor="b" anchorCtr="0"/>
          <a:lstStyle/>
          <a:p>
            <a:pPr lvl="0"/>
            <a:r>
              <a:rPr dirty="0"/>
              <a:t>Click to edit Master title style</a:t>
            </a:r>
          </a:p>
        </p:txBody>
      </p:sp>
      <p:sp>
        <p:nvSpPr>
          <p:cNvPr id="1029" name="Text Placeholder 29"/>
          <p:cNvSpPr>
            <a:spLocks noGrp="1"/>
          </p:cNvSpPr>
          <p:nvPr>
            <p:ph type="body" idx="1"/>
          </p:nvPr>
        </p:nvSpPr>
        <p:spPr>
          <a:xfrm>
            <a:off x="457200" y="1935163"/>
            <a:ext cx="8229600" cy="4391025"/>
          </a:xfrm>
          <a:prstGeom prst="rect">
            <a:avLst/>
          </a:prstGeom>
          <a:noFill/>
          <a:ln w="9525">
            <a:noFill/>
          </a:ln>
        </p:spPr>
        <p:txBody>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10" name="Date Placeholder 9"/>
          <p:cNvSpPr>
            <a:spLocks noGrp="1"/>
          </p:cNvSpPr>
          <p:nvPr>
            <p:ph type="dt" sz="half" idx="2"/>
          </p:nvPr>
        </p:nvSpPr>
        <p:spPr>
          <a:xfrm>
            <a:off x="457200" y="6357938"/>
            <a:ext cx="2133600" cy="365125"/>
          </a:xfrm>
          <a:prstGeom prst="rect">
            <a:avLst/>
          </a:prstGeom>
        </p:spPr>
        <p:txBody>
          <a:bodyPr vert="horz" lIns="0" tIns="0" rIns="0" bIns="0" anchor="b"/>
          <a:lstStyle>
            <a:lvl1pPr>
              <a:defRPr sz="1200">
                <a:solidFill>
                  <a:srgbClr val="045C75"/>
                </a:solidFill>
              </a:defRPr>
            </a:lvl1pPr>
          </a:lstStyle>
          <a:p>
            <a:pPr lvl="0" eaLnBrk="1" hangingPunct="1">
              <a:buNone/>
            </a:pPr>
            <a:fld id="{BB962C8B-B14F-4D97-AF65-F5344CB8AC3E}" type="datetime1">
              <a:rPr lang="en-US" dirty="0">
                <a:latin typeface="Calibri" panose="020F0502020204030204" pitchFamily="34" charset="0"/>
              </a:rPr>
              <a:t>2024-09-28</a:t>
            </a:fld>
            <a:endParaRPr lang="en-US" dirty="0">
              <a:latin typeface="Calibri" panose="020F0502020204030204" pitchFamily="34" charset="0"/>
            </a:endParaRPr>
          </a:p>
        </p:txBody>
      </p:sp>
      <p:sp>
        <p:nvSpPr>
          <p:cNvPr id="22" name="Footer Placeholder 21"/>
          <p:cNvSpPr>
            <a:spLocks noGrp="1"/>
          </p:cNvSpPr>
          <p:nvPr>
            <p:ph type="ftr" sz="quarter" idx="3"/>
          </p:nvPr>
        </p:nvSpPr>
        <p:spPr>
          <a:xfrm>
            <a:off x="2667000" y="6357938"/>
            <a:ext cx="3352800" cy="365125"/>
          </a:xfrm>
          <a:prstGeom prst="rect">
            <a:avLst/>
          </a:prstGeom>
        </p:spPr>
        <p:txBody>
          <a:bodyPr vert="horz" lIns="0" tIns="0" rIns="0" bIns="0" anchor="b"/>
          <a:lstStyle>
            <a:lvl1pPr>
              <a:defRPr sz="1200">
                <a:solidFill>
                  <a:srgbClr val="045C75"/>
                </a:solidFill>
              </a:defRPr>
            </a:lvl1pPr>
          </a:lstStyle>
          <a:p>
            <a:pPr lvl="0" eaLnBrk="1" hangingPunct="1">
              <a:buNone/>
            </a:pPr>
            <a:endParaRPr dirty="0">
              <a:latin typeface="Calibri" panose="020F0502020204030204" pitchFamily="34" charset="0"/>
            </a:endParaRPr>
          </a:p>
        </p:txBody>
      </p:sp>
      <p:sp>
        <p:nvSpPr>
          <p:cNvPr id="18" name="Slide Number Placeholder 17"/>
          <p:cNvSpPr>
            <a:spLocks noGrp="1"/>
          </p:cNvSpPr>
          <p:nvPr>
            <p:ph type="sldNum" sz="quarter" idx="4"/>
          </p:nvPr>
        </p:nvSpPr>
        <p:spPr>
          <a:xfrm>
            <a:off x="7924800" y="6357938"/>
            <a:ext cx="762000" cy="365125"/>
          </a:xfrm>
          <a:prstGeom prst="rect">
            <a:avLst/>
          </a:prstGeom>
        </p:spPr>
        <p:txBody>
          <a:bodyPr vert="horz" lIns="0" tIns="0" rIns="0" bIns="0" anchor="b"/>
          <a:lstStyle>
            <a:lvl1pPr algn="r">
              <a:defRPr sz="1200">
                <a:solidFill>
                  <a:srgbClr val="045C75"/>
                </a:solidFill>
              </a:defRPr>
            </a:lvl1pPr>
          </a:lstStyle>
          <a:p>
            <a:pPr lvl="0" eaLnBrk="1" hangingPunct="1">
              <a:buNone/>
            </a:pPr>
            <a:fld id="{9A0DB2DC-4C9A-4742-B13C-FB6460FD3503}" type="slidenum">
              <a:rPr lang="en-US" dirty="0">
                <a:latin typeface="Calibri" panose="020F0502020204030204" pitchFamily="34" charset="0"/>
              </a:rPr>
              <a:t>‹#›</a:t>
            </a:fld>
            <a:endParaRPr lang="en-US" dirty="0">
              <a:latin typeface="Calibri" panose="020F0502020204030204" pitchFamily="34" charset="0"/>
            </a:endParaRPr>
          </a:p>
        </p:txBody>
      </p:sp>
      <p:grpSp>
        <p:nvGrpSpPr>
          <p:cNvPr id="1033" name="Group 1"/>
          <p:cNvGrpSpPr/>
          <p:nvPr/>
        </p:nvGrpSpPr>
        <p:grpSpPr>
          <a:xfrm>
            <a:off x="-19050" y="203200"/>
            <a:ext cx="9180513" cy="649288"/>
            <a:chOff x="-19045" y="216550"/>
            <a:chExt cx="9180548" cy="649224"/>
          </a:xfrm>
        </p:grpSpPr>
        <p:sp>
          <p:nvSpPr>
            <p:cNvPr id="12" name="Freeform 11"/>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lvl="0">
                <a:buNone/>
              </a:pPr>
              <a:endParaRPr dirty="0">
                <a:latin typeface="Calibri" panose="020F0502020204030204" pitchFamily="34" charset="0"/>
              </a:endParaRPr>
            </a:p>
          </p:txBody>
        </p:sp>
        <p:sp>
          <p:nvSpPr>
            <p:cNvPr id="13" name="Freeform 12"/>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lvl="0">
                <a:buNone/>
              </a:pPr>
              <a:endParaRPr dirty="0">
                <a:latin typeface="Calibri" panose="020F0502020204030204" pitchFamily="34" charset="0"/>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anose="020F0502020204030204" pitchFamily="34" charset="0"/>
        </a:defRPr>
      </a:lvl2pPr>
      <a:lvl3pPr algn="l" rtl="0" eaLnBrk="0" fontAlgn="base" hangingPunct="0">
        <a:spcBef>
          <a:spcPct val="0"/>
        </a:spcBef>
        <a:spcAft>
          <a:spcPct val="0"/>
        </a:spcAft>
        <a:defRPr sz="5000">
          <a:solidFill>
            <a:schemeClr val="tx2"/>
          </a:solidFill>
          <a:latin typeface="Calibri" panose="020F0502020204030204" pitchFamily="34" charset="0"/>
        </a:defRPr>
      </a:lvl3pPr>
      <a:lvl4pPr algn="l" rtl="0" eaLnBrk="0" fontAlgn="base" hangingPunct="0">
        <a:spcBef>
          <a:spcPct val="0"/>
        </a:spcBef>
        <a:spcAft>
          <a:spcPct val="0"/>
        </a:spcAft>
        <a:defRPr sz="5000">
          <a:solidFill>
            <a:schemeClr val="tx2"/>
          </a:solidFill>
          <a:latin typeface="Calibri" panose="020F0502020204030204" pitchFamily="34" charset="0"/>
        </a:defRPr>
      </a:lvl4pPr>
      <a:lvl5pPr algn="l" rtl="0" eaLnBrk="0" fontAlgn="base" hangingPunct="0">
        <a:spcBef>
          <a:spcPct val="0"/>
        </a:spcBef>
        <a:spcAft>
          <a:spcPct val="0"/>
        </a:spcAft>
        <a:defRPr sz="5000">
          <a:solidFill>
            <a:schemeClr val="tx2"/>
          </a:solidFill>
          <a:latin typeface="Calibri" panose="020F0502020204030204" pitchFamily="34" charset="0"/>
        </a:defRPr>
      </a:lvl5pPr>
      <a:lvl6pPr marL="457200" algn="l" rtl="0" fontAlgn="base">
        <a:spcBef>
          <a:spcPct val="0"/>
        </a:spcBef>
        <a:spcAft>
          <a:spcPct val="0"/>
        </a:spcAft>
        <a:defRPr sz="5000">
          <a:solidFill>
            <a:schemeClr val="tx2"/>
          </a:solidFill>
          <a:latin typeface="Calibri" panose="020F0502020204030204" pitchFamily="34" charset="0"/>
        </a:defRPr>
      </a:lvl6pPr>
      <a:lvl7pPr marL="914400" algn="l" rtl="0" fontAlgn="base">
        <a:spcBef>
          <a:spcPct val="0"/>
        </a:spcBef>
        <a:spcAft>
          <a:spcPct val="0"/>
        </a:spcAft>
        <a:defRPr sz="5000">
          <a:solidFill>
            <a:schemeClr val="tx2"/>
          </a:solidFill>
          <a:latin typeface="Calibri" panose="020F0502020204030204" pitchFamily="34" charset="0"/>
        </a:defRPr>
      </a:lvl7pPr>
      <a:lvl8pPr marL="1371600" algn="l" rtl="0" fontAlgn="base">
        <a:spcBef>
          <a:spcPct val="0"/>
        </a:spcBef>
        <a:spcAft>
          <a:spcPct val="0"/>
        </a:spcAft>
        <a:defRPr sz="5000">
          <a:solidFill>
            <a:schemeClr val="tx2"/>
          </a:solidFill>
          <a:latin typeface="Calibri" panose="020F0502020204030204" pitchFamily="34" charset="0"/>
        </a:defRPr>
      </a:lvl8pPr>
      <a:lvl9pPr marL="1828800" algn="l" rtl="0" fontAlgn="base">
        <a:spcBef>
          <a:spcPct val="0"/>
        </a:spcBef>
        <a:spcAft>
          <a:spcPct val="0"/>
        </a:spcAft>
        <a:defRPr sz="5000">
          <a:solidFill>
            <a:schemeClr val="tx2"/>
          </a:solidFill>
          <a:latin typeface="Calibri" panose="020F0502020204030204" pitchFamily="34" charset="0"/>
        </a:defRPr>
      </a:lvl9pPr>
    </p:titleStyle>
    <p:bodyStyle>
      <a:lvl1pPr marL="273050" indent="-273050" algn="l" rtl="0" eaLnBrk="0" fontAlgn="base" hangingPunct="0">
        <a:spcBef>
          <a:spcPct val="20000"/>
        </a:spcBef>
        <a:spcAft>
          <a:spcPct val="0"/>
        </a:spcAft>
        <a:buClr>
          <a:srgbClr val="0BD0D9"/>
        </a:buClr>
        <a:buSzPct val="95000"/>
        <a:buFont typeface="Wingdings 2" panose="05020102010507070707" pitchFamily="18" charset="2"/>
        <a:buChar char=""/>
        <a:defRPr sz="2600" kern="1200">
          <a:solidFill>
            <a:schemeClr val="tx1"/>
          </a:solidFill>
          <a:latin typeface="+mn-lt"/>
          <a:ea typeface="+mn-ea"/>
          <a:cs typeface="+mn-cs"/>
        </a:defRPr>
      </a:lvl1pPr>
      <a:lvl2pPr marL="640080" indent="-246380" algn="l" rtl="0" eaLnBrk="0" fontAlgn="base" hangingPunct="0">
        <a:spcBef>
          <a:spcPct val="20000"/>
        </a:spcBef>
        <a:spcAft>
          <a:spcPct val="0"/>
        </a:spcAft>
        <a:buClr>
          <a:schemeClr val="accent1"/>
        </a:buClr>
        <a:buSzPct val="85000"/>
        <a:buFont typeface="Wingdings 2" panose="05020102010507070707" pitchFamily="18" charset="2"/>
        <a:buChar char=""/>
        <a:defRPr sz="2400" kern="1200">
          <a:solidFill>
            <a:schemeClr val="tx1"/>
          </a:solidFill>
          <a:latin typeface="+mn-lt"/>
          <a:ea typeface="+mn-ea"/>
          <a:cs typeface="+mn-cs"/>
        </a:defRPr>
      </a:lvl2pPr>
      <a:lvl3pPr marL="914400" indent="-246380" algn="l" rtl="0" eaLnBrk="0" fontAlgn="base" hangingPunct="0">
        <a:spcBef>
          <a:spcPct val="20000"/>
        </a:spcBef>
        <a:spcAft>
          <a:spcPct val="0"/>
        </a:spcAft>
        <a:buClr>
          <a:schemeClr val="accent2"/>
        </a:buClr>
        <a:buSzPct val="70000"/>
        <a:buFont typeface="Wingdings 2" panose="05020102010507070707"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0BD0D9"/>
        </a:buClr>
        <a:buSzPct val="65000"/>
        <a:buFont typeface="Wingdings 2" panose="05020102010507070707" pitchFamily="18" charset="2"/>
        <a:buChar char=""/>
        <a:defRPr sz="2000" kern="1200">
          <a:solidFill>
            <a:schemeClr val="tx1"/>
          </a:solidFill>
          <a:latin typeface="+mn-lt"/>
          <a:ea typeface="+mn-ea"/>
          <a:cs typeface="+mn-cs"/>
        </a:defRPr>
      </a:lvl4pPr>
      <a:lvl5pPr marL="1462405" indent="-209550" algn="l" rtl="0" eaLnBrk="0" fontAlgn="base" hangingPunct="0">
        <a:spcBef>
          <a:spcPct val="20000"/>
        </a:spcBef>
        <a:spcAft>
          <a:spcPct val="0"/>
        </a:spcAft>
        <a:buClr>
          <a:srgbClr val="10CF9B"/>
        </a:buClr>
        <a:buSzPct val="65000"/>
        <a:buFont typeface="Wingdings 2" panose="05020102010507070707" pitchFamily="18" charset="2"/>
        <a:buChar char=""/>
        <a:defRPr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210.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TextBox 4"/>
          <p:cNvSpPr txBox="1"/>
          <p:nvPr/>
        </p:nvSpPr>
        <p:spPr>
          <a:xfrm>
            <a:off x="2133600" y="534988"/>
            <a:ext cx="4383088" cy="1754187"/>
          </a:xfrm>
          <a:prstGeom prst="rect">
            <a:avLst/>
          </a:prstGeom>
          <a:noFill/>
          <a:ln w="9525">
            <a:noFill/>
          </a:ln>
        </p:spPr>
        <p:txBody>
          <a:bodyPr>
            <a:spAutoFit/>
          </a:bodyPr>
          <a:lstStyle/>
          <a:p>
            <a:pPr algn="ctr">
              <a:buNone/>
            </a:pPr>
            <a:r>
              <a:rPr lang="en-US" altLang="ko-KR" sz="3600" dirty="0">
                <a:latin typeface="Calibri" panose="020F0502020204030204" pitchFamily="34" charset="0"/>
                <a:ea typeface="HY신명조"/>
              </a:rPr>
              <a:t>Machine Vision </a:t>
            </a:r>
            <a:r>
              <a:rPr lang="en-GB" altLang="x-none" sz="3600" b="1" dirty="0">
                <a:latin typeface="Calibri" panose="020F0502020204030204" pitchFamily="34" charset="0"/>
                <a:ea typeface="HY신명조"/>
              </a:rPr>
              <a:t>CHC6781</a:t>
            </a:r>
            <a:endParaRPr sz="3600" dirty="0">
              <a:latin typeface="Calibri" panose="020F0502020204030204" pitchFamily="34" charset="0"/>
              <a:ea typeface="HY신명조"/>
            </a:endParaRPr>
          </a:p>
          <a:p>
            <a:pPr algn="ctr">
              <a:buNone/>
            </a:pPr>
            <a:r>
              <a:rPr lang="en-GB" altLang="x-none" sz="3600" b="1" dirty="0">
                <a:latin typeface="Calibri" panose="020F0502020204030204" pitchFamily="34" charset="0"/>
                <a:ea typeface="HY신명조"/>
              </a:rPr>
              <a:t> </a:t>
            </a:r>
            <a:endParaRPr sz="3600" dirty="0">
              <a:latin typeface="Calibri" panose="020F0502020204030204" pitchFamily="34" charset="0"/>
              <a:ea typeface="HY신명조"/>
            </a:endParaRPr>
          </a:p>
        </p:txBody>
      </p:sp>
      <p:pic>
        <p:nvPicPr>
          <p:cNvPr id="6148" name="Picture 8"/>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6149" name="Picture 9"/>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150" name="TextBox 10"/>
          <p:cNvSpPr txBox="1"/>
          <p:nvPr/>
        </p:nvSpPr>
        <p:spPr>
          <a:xfrm>
            <a:off x="2133600" y="1847850"/>
            <a:ext cx="4383088" cy="477838"/>
          </a:xfrm>
          <a:prstGeom prst="rect">
            <a:avLst/>
          </a:prstGeom>
          <a:noFill/>
          <a:ln w="9525">
            <a:noFill/>
          </a:ln>
        </p:spPr>
        <p:txBody>
          <a:bodyPr>
            <a:spAutoFit/>
          </a:bodyPr>
          <a:lstStyle/>
          <a:p>
            <a:pPr algn="ctr">
              <a:buNone/>
            </a:pPr>
            <a:r>
              <a:rPr lang="en-US" altLang="ko-KR" sz="2500" smtClean="0">
                <a:latin typeface="Calibri" panose="020F0502020204030204" pitchFamily="34" charset="0"/>
                <a:ea typeface="HY신명조"/>
              </a:rPr>
              <a:t>Lecture </a:t>
            </a:r>
            <a:r>
              <a:rPr lang="en-US" altLang="ko-KR" sz="2500" dirty="0" smtClean="0">
                <a:latin typeface="Calibri" panose="020F0502020204030204" pitchFamily="34" charset="0"/>
                <a:ea typeface="HY신명조"/>
              </a:rPr>
              <a:t>2:</a:t>
            </a:r>
            <a:endParaRPr sz="2500" dirty="0">
              <a:latin typeface="Calibri" panose="020F0502020204030204" pitchFamily="34" charset="0"/>
              <a:ea typeface="HY신명조"/>
            </a:endParaRPr>
          </a:p>
        </p:txBody>
      </p:sp>
      <p:sp>
        <p:nvSpPr>
          <p:cNvPr id="6151" name="TextBox 11"/>
          <p:cNvSpPr txBox="1"/>
          <p:nvPr/>
        </p:nvSpPr>
        <p:spPr>
          <a:xfrm>
            <a:off x="381000" y="2754174"/>
            <a:ext cx="8382000" cy="954107"/>
          </a:xfrm>
          <a:prstGeom prst="rect">
            <a:avLst/>
          </a:prstGeom>
          <a:noFill/>
          <a:ln w="9525">
            <a:noFill/>
          </a:ln>
        </p:spPr>
        <p:txBody>
          <a:bodyPr wrap="square">
            <a:spAutoFit/>
          </a:bodyPr>
          <a:lstStyle/>
          <a:p>
            <a:pPr algn="ctr"/>
            <a:r>
              <a:rPr lang="en-US" sz="2800" b="1" dirty="0" smtClean="0"/>
              <a:t>Fundamental of Image </a:t>
            </a:r>
            <a:r>
              <a:rPr lang="en-US" sz="2800" b="1" dirty="0"/>
              <a:t>Classification: A core task in computer vision</a:t>
            </a:r>
            <a:endParaRPr sz="2500" b="1" dirty="0">
              <a:latin typeface="Times New Roman" panose="02020603050405020304" pitchFamily="18" charset="0"/>
              <a:ea typeface="HY신명조"/>
            </a:endParaRPr>
          </a:p>
        </p:txBody>
      </p:sp>
      <p:sp>
        <p:nvSpPr>
          <p:cNvPr id="6152" name="TextBox 12"/>
          <p:cNvSpPr txBox="1"/>
          <p:nvPr/>
        </p:nvSpPr>
        <p:spPr>
          <a:xfrm>
            <a:off x="2037080" y="3866356"/>
            <a:ext cx="5068888" cy="477838"/>
          </a:xfrm>
          <a:prstGeom prst="rect">
            <a:avLst/>
          </a:prstGeom>
          <a:noFill/>
          <a:ln w="9525">
            <a:noFill/>
          </a:ln>
        </p:spPr>
        <p:txBody>
          <a:bodyPr>
            <a:spAutoFit/>
          </a:bodyPr>
          <a:lstStyle/>
          <a:p>
            <a:pPr algn="ctr">
              <a:buNone/>
            </a:pPr>
            <a:r>
              <a:rPr lang="en-US" altLang="ko-KR" sz="2500" dirty="0">
                <a:latin typeface="Calibri" panose="020F0502020204030204" pitchFamily="34" charset="0"/>
                <a:ea typeface="HY신명조"/>
              </a:rPr>
              <a:t>Module Leader: Dr Happy N. Monday</a:t>
            </a:r>
            <a:endParaRPr sz="2500" dirty="0">
              <a:latin typeface="Calibri" panose="020F0502020204030204" pitchFamily="34" charset="0"/>
              <a:ea typeface="HY신명조"/>
            </a:endParaRPr>
          </a:p>
        </p:txBody>
      </p:sp>
      <p:sp>
        <p:nvSpPr>
          <p:cNvPr id="6153" name="TextBox 14"/>
          <p:cNvSpPr txBox="1"/>
          <p:nvPr/>
        </p:nvSpPr>
        <p:spPr>
          <a:xfrm>
            <a:off x="1828800" y="5160963"/>
            <a:ext cx="5181600" cy="479425"/>
          </a:xfrm>
          <a:prstGeom prst="rect">
            <a:avLst/>
          </a:prstGeom>
          <a:noFill/>
          <a:ln w="9525">
            <a:noFill/>
          </a:ln>
        </p:spPr>
        <p:txBody>
          <a:bodyPr>
            <a:spAutoFit/>
          </a:bodyPr>
          <a:lstStyle/>
          <a:p>
            <a:pPr algn="ctr">
              <a:buNone/>
            </a:pPr>
            <a:r>
              <a:rPr lang="en-US" altLang="ko-KR" sz="2500" dirty="0">
                <a:latin typeface="Calibri" panose="020F0502020204030204" pitchFamily="34" charset="0"/>
                <a:ea typeface="HY신명조"/>
              </a:rPr>
              <a:t>Email: </a:t>
            </a:r>
            <a:r>
              <a:rPr lang="en-US" altLang="ko-KR" sz="2500" dirty="0">
                <a:solidFill>
                  <a:srgbClr val="FF0000"/>
                </a:solidFill>
                <a:latin typeface="Calibri" panose="020F0502020204030204" pitchFamily="34" charset="0"/>
                <a:ea typeface="HY신명조"/>
              </a:rPr>
              <a:t>happy.monday@zy.cdut.edu.cn</a:t>
            </a:r>
            <a:endParaRPr sz="2500" dirty="0">
              <a:solidFill>
                <a:srgbClr val="FF0000"/>
              </a:solidFill>
              <a:latin typeface="Calibri" panose="020F0502020204030204" pitchFamily="34" charset="0"/>
              <a:ea typeface="HY신명조"/>
            </a:endParaRPr>
          </a:p>
        </p:txBody>
      </p:sp>
      <p:sp>
        <p:nvSpPr>
          <p:cNvPr id="6154" name="TextBox 15"/>
          <p:cNvSpPr txBox="1"/>
          <p:nvPr/>
        </p:nvSpPr>
        <p:spPr>
          <a:xfrm>
            <a:off x="2133600" y="5618163"/>
            <a:ext cx="4383088" cy="479425"/>
          </a:xfrm>
          <a:prstGeom prst="rect">
            <a:avLst/>
          </a:prstGeom>
          <a:noFill/>
          <a:ln w="9525">
            <a:noFill/>
          </a:ln>
        </p:spPr>
        <p:txBody>
          <a:bodyPr>
            <a:spAutoFit/>
          </a:bodyPr>
          <a:lstStyle/>
          <a:p>
            <a:pPr algn="ctr">
              <a:buNone/>
            </a:pPr>
            <a:r>
              <a:rPr lang="en-US" altLang="ko-KR" sz="2500" dirty="0">
                <a:latin typeface="Calibri" panose="020F0502020204030204" pitchFamily="34" charset="0"/>
                <a:ea typeface="HY신명조"/>
              </a:rPr>
              <a:t>Office: Room 8102</a:t>
            </a:r>
            <a:endParaRPr sz="2500" dirty="0">
              <a:latin typeface="Calibri" panose="020F0502020204030204" pitchFamily="34" charset="0"/>
              <a:ea typeface="HY신명조"/>
            </a:endParaRPr>
          </a:p>
        </p:txBody>
      </p:sp>
      <p:sp>
        <p:nvSpPr>
          <p:cNvPr id="6155" name="TextBox 16"/>
          <p:cNvSpPr txBox="1"/>
          <p:nvPr/>
        </p:nvSpPr>
        <p:spPr>
          <a:xfrm>
            <a:off x="3505200" y="4779963"/>
            <a:ext cx="1676400" cy="403225"/>
          </a:xfrm>
          <a:prstGeom prst="rect">
            <a:avLst/>
          </a:prstGeom>
          <a:noFill/>
          <a:ln w="9525">
            <a:noFill/>
          </a:ln>
        </p:spPr>
        <p:txBody>
          <a:bodyPr>
            <a:spAutoFit/>
          </a:bodyPr>
          <a:lstStyle/>
          <a:p>
            <a:pPr algn="ctr">
              <a:buNone/>
            </a:pPr>
            <a:r>
              <a:rPr lang="en-US" altLang="ko-KR" sz="2000" dirty="0">
                <a:latin typeface="Calibri" panose="020F0502020204030204" pitchFamily="34" charset="0"/>
                <a:ea typeface="HY신명조"/>
              </a:rPr>
              <a:t>Contact via:</a:t>
            </a:r>
            <a:endParaRPr sz="2000" dirty="0">
              <a:latin typeface="Calibri" panose="020F0502020204030204" pitchFamily="34" charset="0"/>
              <a:ea typeface="HY신명조"/>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497806" y="686593"/>
            <a:ext cx="5893594" cy="516731"/>
          </a:xfrm>
          <a:prstGeom prst="rect">
            <a:avLst/>
          </a:prstGeom>
          <a:noFill/>
          <a:ln w="9525">
            <a:noFill/>
          </a:ln>
        </p:spPr>
        <p:txBody>
          <a:bodyPr wrap="none" lIns="0" tIns="0" rIns="0" bIns="0"/>
          <a:lstStyle/>
          <a:p>
            <a:pPr eaLnBrk="1" hangingPunct="1">
              <a:spcAft>
                <a:spcPts val="7775"/>
              </a:spcAft>
            </a:pPr>
            <a:r>
              <a:rPr lang="en-US" sz="3200" b="1" dirty="0"/>
              <a:t>Challenges in Image Classification</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762000" y="1296988"/>
            <a:ext cx="7872413" cy="114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42900" indent="-342900">
              <a:buFont typeface="Wingdings" pitchFamily="2" charset="2"/>
              <a:buChar char="v"/>
            </a:pPr>
            <a:r>
              <a:rPr lang="en-US" sz="2500" b="1" dirty="0"/>
              <a:t>Deformation: </a:t>
            </a:r>
            <a:r>
              <a:rPr lang="en-US" sz="2500" dirty="0"/>
              <a:t>Objects can undergo deformations or distortions, making their shapes and structures vary.</a:t>
            </a:r>
          </a:p>
          <a:p>
            <a:pPr marL="342900" indent="-342900">
              <a:buFont typeface="Wingdings" pitchFamily="2" charset="2"/>
              <a:buChar char="v"/>
            </a:pPr>
            <a:endParaRPr lang="en-US" sz="2500" dirty="0" smtClean="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767" y="2591594"/>
            <a:ext cx="8377672" cy="2380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96092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497806" y="686593"/>
            <a:ext cx="5893594" cy="516731"/>
          </a:xfrm>
          <a:prstGeom prst="rect">
            <a:avLst/>
          </a:prstGeom>
          <a:noFill/>
          <a:ln w="9525">
            <a:noFill/>
          </a:ln>
        </p:spPr>
        <p:txBody>
          <a:bodyPr wrap="none" lIns="0" tIns="0" rIns="0" bIns="0"/>
          <a:lstStyle/>
          <a:p>
            <a:pPr eaLnBrk="1" hangingPunct="1">
              <a:spcAft>
                <a:spcPts val="7775"/>
              </a:spcAft>
            </a:pPr>
            <a:r>
              <a:rPr lang="en-US" sz="3200" b="1" dirty="0"/>
              <a:t>Challenges in Image Classification</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762000" y="1296988"/>
            <a:ext cx="7872413" cy="114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42900" indent="-342900">
              <a:buFont typeface="Wingdings" pitchFamily="2" charset="2"/>
              <a:buChar char="v"/>
            </a:pPr>
            <a:r>
              <a:rPr lang="en-US" sz="2500" b="1" dirty="0"/>
              <a:t>Occlusion: </a:t>
            </a:r>
            <a:r>
              <a:rPr lang="en-US" sz="2500" dirty="0"/>
              <a:t>Objects may be partially or fully occluded by other objects, making their identification challenging.</a:t>
            </a:r>
          </a:p>
          <a:p>
            <a:endParaRPr lang="en-US" sz="2500" dirty="0" smtClean="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515394"/>
            <a:ext cx="8689629" cy="24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356745"/>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497806" y="686593"/>
            <a:ext cx="5893594" cy="516731"/>
          </a:xfrm>
          <a:prstGeom prst="rect">
            <a:avLst/>
          </a:prstGeom>
          <a:noFill/>
          <a:ln w="9525">
            <a:noFill/>
          </a:ln>
        </p:spPr>
        <p:txBody>
          <a:bodyPr wrap="none" lIns="0" tIns="0" rIns="0" bIns="0"/>
          <a:lstStyle/>
          <a:p>
            <a:pPr eaLnBrk="1" hangingPunct="1">
              <a:spcAft>
                <a:spcPts val="7775"/>
              </a:spcAft>
            </a:pPr>
            <a:r>
              <a:rPr lang="en-US" sz="3200" b="1" dirty="0"/>
              <a:t>Challenges in Image Classification</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762000" y="1296988"/>
            <a:ext cx="7872413" cy="114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42900" indent="-342900">
              <a:buFont typeface="Wingdings" pitchFamily="2" charset="2"/>
              <a:buChar char="v"/>
            </a:pPr>
            <a:r>
              <a:rPr lang="en-US" sz="2500" b="1" dirty="0"/>
              <a:t>Background Clutter: </a:t>
            </a:r>
            <a:r>
              <a:rPr lang="en-US" sz="2500" dirty="0"/>
              <a:t>Complex backgrounds or cluttered scenes can make it harder to distinguish objects.</a:t>
            </a:r>
          </a:p>
          <a:p>
            <a:pPr marL="342900" indent="-342900">
              <a:buFont typeface="Wingdings" pitchFamily="2" charset="2"/>
              <a:buChar char="v"/>
            </a:pPr>
            <a:endParaRPr lang="en-US" sz="2500" dirty="0" smtClean="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591594"/>
            <a:ext cx="8534400" cy="313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218648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497806" y="686593"/>
            <a:ext cx="5893594" cy="516731"/>
          </a:xfrm>
          <a:prstGeom prst="rect">
            <a:avLst/>
          </a:prstGeom>
          <a:noFill/>
          <a:ln w="9525">
            <a:noFill/>
          </a:ln>
        </p:spPr>
        <p:txBody>
          <a:bodyPr wrap="none" lIns="0" tIns="0" rIns="0" bIns="0"/>
          <a:lstStyle/>
          <a:p>
            <a:pPr eaLnBrk="1" hangingPunct="1">
              <a:spcAft>
                <a:spcPts val="7775"/>
              </a:spcAft>
            </a:pPr>
            <a:r>
              <a:rPr lang="en-US" sz="3200" b="1" dirty="0"/>
              <a:t>Challenges in Image Classification</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762000" y="1296988"/>
            <a:ext cx="7872413" cy="114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42900" indent="-342900">
              <a:buFont typeface="Wingdings" pitchFamily="2" charset="2"/>
              <a:buChar char="v"/>
            </a:pPr>
            <a:r>
              <a:rPr lang="en-US" sz="2500" dirty="0" err="1"/>
              <a:t>Intraclass</a:t>
            </a:r>
            <a:r>
              <a:rPr lang="en-US" sz="2500" dirty="0"/>
              <a:t> Variation: Objects within the same category can exhibit variations in shape, texture, color, or other visual attributes.</a:t>
            </a:r>
          </a:p>
          <a:p>
            <a:pPr marL="342900" indent="-342900">
              <a:buFont typeface="Wingdings" pitchFamily="2" charset="2"/>
              <a:buChar char="v"/>
            </a:pPr>
            <a:endParaRPr lang="en-US" sz="2500" dirty="0" smtClean="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775" y="2524919"/>
            <a:ext cx="6648450" cy="380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361970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887621" y="703263"/>
            <a:ext cx="3368758" cy="516731"/>
          </a:xfrm>
          <a:prstGeom prst="rect">
            <a:avLst/>
          </a:prstGeom>
          <a:noFill/>
          <a:ln w="9525">
            <a:noFill/>
          </a:ln>
        </p:spPr>
        <p:txBody>
          <a:bodyPr wrap="none" lIns="0" tIns="0" rIns="0" bIns="0"/>
          <a:lstStyle/>
          <a:p>
            <a:pPr eaLnBrk="1" hangingPunct="1">
              <a:spcAft>
                <a:spcPts val="7775"/>
              </a:spcAft>
            </a:pPr>
            <a:r>
              <a:rPr lang="en-US" sz="3200" b="1" dirty="0"/>
              <a:t>An Image Classifier</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152400" y="1296988"/>
            <a:ext cx="4648200" cy="2742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a:t>An image classifier is a computational model or algorithm that learns to classify images into predefined categories based on their visual features</a:t>
            </a:r>
            <a:r>
              <a:rPr lang="en-US" sz="2300" dirty="0" smtClean="0"/>
              <a:t>.</a:t>
            </a:r>
          </a:p>
          <a:p>
            <a:endParaRPr lang="en-US" sz="2500" dirty="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6856" y="1219994"/>
            <a:ext cx="3794744" cy="1538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4"/>
          <p:cNvSpPr>
            <a:spLocks noChangeArrowheads="1"/>
          </p:cNvSpPr>
          <p:nvPr/>
        </p:nvSpPr>
        <p:spPr bwMode="auto">
          <a:xfrm>
            <a:off x="5257801" y="2743994"/>
            <a:ext cx="3809999" cy="948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42900" indent="-342900">
              <a:buFont typeface="Wingdings" pitchFamily="2" charset="2"/>
              <a:buChar char="v"/>
            </a:pPr>
            <a:r>
              <a:rPr lang="en-US" sz="2300" dirty="0" smtClean="0"/>
              <a:t>You can write a code to sort a list of numbers.</a:t>
            </a:r>
          </a:p>
          <a:p>
            <a:endParaRPr lang="en-US" sz="2300" dirty="0" smtClean="0"/>
          </a:p>
        </p:txBody>
      </p:sp>
      <p:pic>
        <p:nvPicPr>
          <p:cNvPr id="92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496594"/>
            <a:ext cx="4558787" cy="1788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9413" y="3277394"/>
            <a:ext cx="5168387" cy="1154162"/>
          </a:xfrm>
          <a:prstGeom prst="rect">
            <a:avLst/>
          </a:prstGeom>
        </p:spPr>
        <p:txBody>
          <a:bodyPr wrap="square">
            <a:spAutoFit/>
          </a:bodyPr>
          <a:lstStyle/>
          <a:p>
            <a:pPr marL="457200" indent="-457200">
              <a:buFont typeface="Wingdings" pitchFamily="2" charset="2"/>
              <a:buChar char="v"/>
            </a:pPr>
            <a:r>
              <a:rPr lang="en-US" sz="2300" b="1" dirty="0"/>
              <a:t>But there is no obvious way </a:t>
            </a:r>
            <a:r>
              <a:rPr lang="en-US" sz="2300" dirty="0"/>
              <a:t>to hard-code the algorithm for recognizing a cat, or other objects.</a:t>
            </a:r>
          </a:p>
        </p:txBody>
      </p:sp>
    </p:spTree>
    <p:extLst>
      <p:ext uri="{BB962C8B-B14F-4D97-AF65-F5344CB8AC3E}">
        <p14:creationId xmlns:p14="http://schemas.microsoft.com/office/powerpoint/2010/main" val="228132246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819400" y="686594"/>
            <a:ext cx="3886200" cy="516731"/>
          </a:xfrm>
          <a:prstGeom prst="rect">
            <a:avLst/>
          </a:prstGeom>
          <a:noFill/>
          <a:ln w="9525">
            <a:noFill/>
          </a:ln>
        </p:spPr>
        <p:txBody>
          <a:bodyPr wrap="none" lIns="0" tIns="0" rIns="0" bIns="0"/>
          <a:lstStyle/>
          <a:p>
            <a:pPr eaLnBrk="1" hangingPunct="1">
              <a:spcAft>
                <a:spcPts val="7775"/>
              </a:spcAft>
            </a:pPr>
            <a:r>
              <a:rPr lang="en-US" sz="3200" b="1" dirty="0"/>
              <a:t>Data-driven Approach</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280987" y="1296988"/>
            <a:ext cx="8558213" cy="152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300" dirty="0"/>
              <a:t>In image classification, a data-driven approach </a:t>
            </a:r>
            <a:r>
              <a:rPr lang="en-US" sz="2300" dirty="0" smtClean="0"/>
              <a:t>involves collection of images and labels, use Machine Learning classifier to learn the </a:t>
            </a:r>
            <a:r>
              <a:rPr lang="en-US" sz="2300" dirty="0"/>
              <a:t>mapping from image features to category labels directly from the training </a:t>
            </a:r>
            <a:r>
              <a:rPr lang="en-US" sz="2300" dirty="0" smtClean="0"/>
              <a:t>data, and evaluate the classifier on new images.</a:t>
            </a:r>
          </a:p>
          <a:p>
            <a:endParaRPr lang="en-US" sz="3300" dirty="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46" y="3886994"/>
            <a:ext cx="5153025" cy="2177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886994"/>
            <a:ext cx="341114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4"/>
          <p:cNvSpPr>
            <a:spLocks noChangeArrowheads="1"/>
          </p:cNvSpPr>
          <p:nvPr/>
        </p:nvSpPr>
        <p:spPr bwMode="auto">
          <a:xfrm>
            <a:off x="1752600" y="3582194"/>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300" dirty="0" smtClean="0"/>
              <a:t>Example training set</a:t>
            </a:r>
            <a:endParaRPr lang="en-US" sz="3300" dirty="0"/>
          </a:p>
        </p:txBody>
      </p:sp>
    </p:spTree>
    <p:extLst>
      <p:ext uri="{BB962C8B-B14F-4D97-AF65-F5344CB8AC3E}">
        <p14:creationId xmlns:p14="http://schemas.microsoft.com/office/powerpoint/2010/main" val="126887858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057400" y="686594"/>
            <a:ext cx="4776788" cy="516731"/>
          </a:xfrm>
          <a:prstGeom prst="rect">
            <a:avLst/>
          </a:prstGeom>
          <a:noFill/>
          <a:ln w="9525">
            <a:noFill/>
          </a:ln>
        </p:spPr>
        <p:txBody>
          <a:bodyPr wrap="none" lIns="0" tIns="0" rIns="0" bIns="0"/>
          <a:lstStyle/>
          <a:p>
            <a:pPr eaLnBrk="1" hangingPunct="1">
              <a:spcAft>
                <a:spcPts val="7775"/>
              </a:spcAft>
            </a:pPr>
            <a:r>
              <a:rPr lang="en-US" sz="3200" b="1" dirty="0"/>
              <a:t>Nearest </a:t>
            </a:r>
            <a:r>
              <a:rPr lang="en-US" sz="3200" b="1" dirty="0" smtClean="0"/>
              <a:t>Neighbor Classifier</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1296988"/>
            <a:ext cx="8458200" cy="190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42900" indent="-342900">
              <a:buFont typeface="Wingdings" pitchFamily="2" charset="2"/>
              <a:buChar char="v"/>
            </a:pPr>
            <a:r>
              <a:rPr lang="en-US" sz="2300" dirty="0"/>
              <a:t>Nearest Neighbor (NN) is a simple and intuitive image classification algorithm</a:t>
            </a:r>
            <a:r>
              <a:rPr lang="en-US" sz="2300" dirty="0" smtClean="0"/>
              <a:t>.</a:t>
            </a:r>
            <a:endParaRPr lang="en-US" sz="2300" dirty="0"/>
          </a:p>
          <a:p>
            <a:pPr marL="342900" indent="-342900">
              <a:buFont typeface="Wingdings" pitchFamily="2" charset="2"/>
              <a:buChar char="v"/>
            </a:pPr>
            <a:r>
              <a:rPr lang="en-US" sz="2300" dirty="0"/>
              <a:t>It assigns the label of the nearest training image (neighbor) to the test image based on a similarity metric</a:t>
            </a:r>
            <a:r>
              <a:rPr lang="en-US" sz="2300" dirty="0" smtClean="0"/>
              <a:t>.</a:t>
            </a:r>
            <a:endParaRPr lang="en-US" sz="2300" dirty="0"/>
          </a:p>
          <a:p>
            <a:pPr marL="342900" indent="-342900">
              <a:buFont typeface="Wingdings" pitchFamily="2" charset="2"/>
              <a:buChar char="v"/>
            </a:pPr>
            <a:r>
              <a:rPr lang="en-US" sz="2300" dirty="0"/>
              <a:t>The distance between images is used as a measure of similarity.</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277394"/>
            <a:ext cx="5184913" cy="2805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34000" y="3669318"/>
            <a:ext cx="3657600" cy="446276"/>
          </a:xfrm>
          <a:prstGeom prst="rect">
            <a:avLst/>
          </a:prstGeom>
        </p:spPr>
        <p:txBody>
          <a:bodyPr wrap="square">
            <a:spAutoFit/>
          </a:bodyPr>
          <a:lstStyle/>
          <a:p>
            <a:r>
              <a:rPr lang="en-US" sz="2300" dirty="0" smtClean="0"/>
              <a:t>Memorize all data and labels</a:t>
            </a:r>
            <a:endParaRPr lang="en-US" sz="2300" dirty="0"/>
          </a:p>
        </p:txBody>
      </p:sp>
      <p:sp>
        <p:nvSpPr>
          <p:cNvPr id="8" name="Rectangle 7"/>
          <p:cNvSpPr/>
          <p:nvPr/>
        </p:nvSpPr>
        <p:spPr>
          <a:xfrm>
            <a:off x="5334000" y="5029994"/>
            <a:ext cx="3657600" cy="800219"/>
          </a:xfrm>
          <a:prstGeom prst="rect">
            <a:avLst/>
          </a:prstGeom>
        </p:spPr>
        <p:txBody>
          <a:bodyPr wrap="square">
            <a:spAutoFit/>
          </a:bodyPr>
          <a:lstStyle/>
          <a:p>
            <a:r>
              <a:rPr lang="en-US" sz="2300" dirty="0" smtClean="0"/>
              <a:t>Predict the label of the most similar training image.</a:t>
            </a:r>
            <a:endParaRPr lang="en-US" sz="2300" dirty="0"/>
          </a:p>
        </p:txBody>
      </p:sp>
    </p:spTree>
    <p:extLst>
      <p:ext uri="{BB962C8B-B14F-4D97-AF65-F5344CB8AC3E}">
        <p14:creationId xmlns:p14="http://schemas.microsoft.com/office/powerpoint/2010/main" val="1562579661"/>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819400" y="686594"/>
            <a:ext cx="3886200" cy="516731"/>
          </a:xfrm>
          <a:prstGeom prst="rect">
            <a:avLst/>
          </a:prstGeom>
          <a:noFill/>
          <a:ln w="9525">
            <a:noFill/>
          </a:ln>
        </p:spPr>
        <p:txBody>
          <a:bodyPr wrap="none" lIns="0" tIns="0" rIns="0" bIns="0"/>
          <a:lstStyle/>
          <a:p>
            <a:pPr eaLnBrk="1" hangingPunct="1">
              <a:spcAft>
                <a:spcPts val="7775"/>
              </a:spcAft>
            </a:pPr>
            <a:r>
              <a:rPr lang="en-US" sz="3200" b="1" dirty="0"/>
              <a:t>Data-driven Approach</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280987" y="1296988"/>
            <a:ext cx="8558213" cy="152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300" b="1" dirty="0" smtClean="0"/>
              <a:t>Example Dataset: CIFAR 10</a:t>
            </a:r>
          </a:p>
          <a:p>
            <a:r>
              <a:rPr lang="en-US" sz="2300" b="1" dirty="0" smtClean="0"/>
              <a:t>10</a:t>
            </a:r>
            <a:r>
              <a:rPr lang="en-US" sz="2300" dirty="0" smtClean="0"/>
              <a:t> classes</a:t>
            </a:r>
          </a:p>
          <a:p>
            <a:r>
              <a:rPr lang="en-US" sz="2300" b="1" dirty="0" smtClean="0"/>
              <a:t>50,000</a:t>
            </a:r>
            <a:r>
              <a:rPr lang="en-US" sz="2300" dirty="0" smtClean="0"/>
              <a:t> training images</a:t>
            </a:r>
          </a:p>
          <a:p>
            <a:r>
              <a:rPr lang="en-US" sz="2300" b="1" dirty="0" smtClean="0"/>
              <a:t>10, 000 </a:t>
            </a:r>
            <a:r>
              <a:rPr lang="en-US" sz="2300" dirty="0" smtClean="0"/>
              <a:t>testing images</a:t>
            </a:r>
          </a:p>
          <a:p>
            <a:endParaRPr lang="en-US" sz="3300" dirty="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grpSp>
        <p:nvGrpSpPr>
          <p:cNvPr id="3" name="Group 2"/>
          <p:cNvGrpSpPr/>
          <p:nvPr/>
        </p:nvGrpSpPr>
        <p:grpSpPr>
          <a:xfrm>
            <a:off x="3601872" y="2033227"/>
            <a:ext cx="5480546" cy="4063567"/>
            <a:chOff x="3601872" y="2033227"/>
            <a:chExt cx="5480546" cy="4063567"/>
          </a:xfrm>
        </p:grpSpPr>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872" y="2033227"/>
              <a:ext cx="5480546" cy="4063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own Arrow 1"/>
            <p:cNvSpPr/>
            <p:nvPr/>
          </p:nvSpPr>
          <p:spPr>
            <a:xfrm>
              <a:off x="39624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6019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5638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51816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7924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8305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8678839"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7086600" y="4565058"/>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6743131" y="4565058"/>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6400800" y="458780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7467600" y="4554479"/>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080074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819400" y="686594"/>
            <a:ext cx="3886200" cy="516731"/>
          </a:xfrm>
          <a:prstGeom prst="rect">
            <a:avLst/>
          </a:prstGeom>
          <a:noFill/>
          <a:ln w="9525">
            <a:noFill/>
          </a:ln>
        </p:spPr>
        <p:txBody>
          <a:bodyPr wrap="none" lIns="0" tIns="0" rIns="0" bIns="0"/>
          <a:lstStyle/>
          <a:p>
            <a:pPr eaLnBrk="1" hangingPunct="1">
              <a:spcAft>
                <a:spcPts val="7775"/>
              </a:spcAft>
            </a:pPr>
            <a:r>
              <a:rPr lang="en-US" sz="3200" b="1" dirty="0"/>
              <a:t>Data-driven Approach</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280987" y="1296988"/>
            <a:ext cx="8558213" cy="152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r>
              <a:rPr lang="en-US" sz="2300" b="1" dirty="0" smtClean="0"/>
              <a:t>Example Dataset: CIFAR 10</a:t>
            </a:r>
          </a:p>
          <a:p>
            <a:r>
              <a:rPr lang="en-US" sz="2300" b="1" dirty="0" smtClean="0"/>
              <a:t>10</a:t>
            </a:r>
            <a:r>
              <a:rPr lang="en-US" sz="2300" dirty="0" smtClean="0"/>
              <a:t> classes</a:t>
            </a:r>
          </a:p>
          <a:p>
            <a:r>
              <a:rPr lang="en-US" sz="2300" b="1" dirty="0" smtClean="0"/>
              <a:t>50,000</a:t>
            </a:r>
            <a:r>
              <a:rPr lang="en-US" sz="2300" dirty="0" smtClean="0"/>
              <a:t> training images</a:t>
            </a:r>
          </a:p>
          <a:p>
            <a:r>
              <a:rPr lang="en-US" sz="2300" b="1" dirty="0" smtClean="0"/>
              <a:t>10, 000 </a:t>
            </a:r>
            <a:r>
              <a:rPr lang="en-US" sz="2300" dirty="0" smtClean="0"/>
              <a:t>testing images</a:t>
            </a:r>
          </a:p>
          <a:p>
            <a:endParaRPr lang="en-US" sz="3300" dirty="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grpSp>
        <p:nvGrpSpPr>
          <p:cNvPr id="3" name="Group 2"/>
          <p:cNvGrpSpPr/>
          <p:nvPr/>
        </p:nvGrpSpPr>
        <p:grpSpPr>
          <a:xfrm>
            <a:off x="96672" y="2896394"/>
            <a:ext cx="4094328" cy="3124200"/>
            <a:chOff x="3601872" y="2033227"/>
            <a:chExt cx="5480546" cy="4063567"/>
          </a:xfrm>
        </p:grpSpPr>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872" y="2033227"/>
              <a:ext cx="5480546" cy="4063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Down Arrow 1"/>
            <p:cNvSpPr/>
            <p:nvPr/>
          </p:nvSpPr>
          <p:spPr>
            <a:xfrm>
              <a:off x="39624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6019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5638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51816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7924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8305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8678839"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7086600" y="4565058"/>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6743131" y="4565058"/>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6400800" y="458780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7467600" y="4554479"/>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3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6745" y="2812790"/>
            <a:ext cx="4044855" cy="3205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4419600" y="2286794"/>
            <a:ext cx="0" cy="3886200"/>
          </a:xfrm>
          <a:prstGeom prst="line">
            <a:avLst/>
          </a:prstGeom>
        </p:spPr>
        <p:style>
          <a:lnRef idx="3">
            <a:schemeClr val="dk1"/>
          </a:lnRef>
          <a:fillRef idx="0">
            <a:schemeClr val="dk1"/>
          </a:fillRef>
          <a:effectRef idx="2">
            <a:schemeClr val="dk1"/>
          </a:effectRef>
          <a:fontRef idx="minor">
            <a:schemeClr val="tx1"/>
          </a:fontRef>
        </p:style>
      </p:cxnSp>
      <p:sp>
        <p:nvSpPr>
          <p:cNvPr id="6" name="Rectangle 5"/>
          <p:cNvSpPr/>
          <p:nvPr/>
        </p:nvSpPr>
        <p:spPr>
          <a:xfrm>
            <a:off x="4619416" y="2210594"/>
            <a:ext cx="4295984" cy="446276"/>
          </a:xfrm>
          <a:prstGeom prst="rect">
            <a:avLst/>
          </a:prstGeom>
        </p:spPr>
        <p:txBody>
          <a:bodyPr wrap="none">
            <a:spAutoFit/>
          </a:bodyPr>
          <a:lstStyle/>
          <a:p>
            <a:r>
              <a:rPr lang="en-US" sz="2300" dirty="0" smtClean="0"/>
              <a:t>test images and nearest neighbors</a:t>
            </a:r>
            <a:endParaRPr lang="en-US" sz="2300" dirty="0"/>
          </a:p>
        </p:txBody>
      </p:sp>
    </p:spTree>
    <p:extLst>
      <p:ext uri="{BB962C8B-B14F-4D97-AF65-F5344CB8AC3E}">
        <p14:creationId xmlns:p14="http://schemas.microsoft.com/office/powerpoint/2010/main" val="362338423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447800" y="457994"/>
            <a:ext cx="6096000" cy="516731"/>
          </a:xfrm>
          <a:prstGeom prst="rect">
            <a:avLst/>
          </a:prstGeom>
          <a:noFill/>
          <a:ln w="9525">
            <a:noFill/>
          </a:ln>
        </p:spPr>
        <p:txBody>
          <a:bodyPr wrap="none" lIns="0" tIns="0" rIns="0" bIns="0"/>
          <a:lstStyle/>
          <a:p>
            <a:pPr eaLnBrk="1" hangingPunct="1">
              <a:spcAft>
                <a:spcPts val="7775"/>
              </a:spcAft>
            </a:pPr>
            <a:r>
              <a:rPr lang="en-US" sz="3200" b="1" dirty="0"/>
              <a:t>Distance Metric to Compare Images</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915194"/>
            <a:ext cx="8458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a:t>A distance metric quantifies the similarity or dissimilarity between two images</a:t>
            </a:r>
            <a:r>
              <a:rPr lang="en-US" sz="2300" dirty="0" smtClean="0"/>
              <a:t>.</a:t>
            </a:r>
            <a:endParaRPr lang="en-US" sz="2300" dirty="0"/>
          </a:p>
          <a:p>
            <a:pPr marL="457200" indent="-457200">
              <a:buFont typeface="Wingdings" pitchFamily="2" charset="2"/>
              <a:buChar char="v"/>
            </a:pPr>
            <a:r>
              <a:rPr lang="en-US" sz="2300" dirty="0"/>
              <a:t>Commonly used distance metrics include Euclidean distance, Manhattan distance, and cosine similarity</a:t>
            </a:r>
            <a:r>
              <a:rPr lang="en-US" sz="2300" dirty="0" smtClean="0"/>
              <a:t>.</a:t>
            </a:r>
            <a:endParaRPr lang="en-US" sz="2300" dirty="0"/>
          </a:p>
          <a:p>
            <a:pPr marL="457200" indent="-457200">
              <a:buFont typeface="Wingdings" pitchFamily="2" charset="2"/>
              <a:buChar char="v"/>
            </a:pPr>
            <a:r>
              <a:rPr lang="en-US" sz="2300" dirty="0"/>
              <a:t>The choice of distance metric depends on the image representation and the characteristics of the data.</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90" y="4038600"/>
            <a:ext cx="8220649" cy="221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Rectangle 1"/>
              <p:cNvSpPr/>
              <p:nvPr/>
            </p:nvSpPr>
            <p:spPr>
              <a:xfrm>
                <a:off x="685800" y="3027934"/>
                <a:ext cx="5867400" cy="498919"/>
              </a:xfrm>
              <a:prstGeom prst="rect">
                <a:avLst/>
              </a:prstGeom>
            </p:spPr>
            <p:txBody>
              <a:bodyPr wrap="square">
                <a:spAutoFit/>
              </a:bodyPr>
              <a:lstStyle/>
              <a:p>
                <a:r>
                  <a:rPr lang="en-US" sz="2300" b="1" dirty="0" smtClean="0"/>
                  <a:t>L1 Distance: </a:t>
                </a:r>
                <a14:m>
                  <m:oMath xmlns:m="http://schemas.openxmlformats.org/officeDocument/2006/math">
                    <m:sSub>
                      <m:sSubPr>
                        <m:ctrlPr>
                          <a:rPr lang="en-US" sz="2300" i="1" smtClean="0">
                            <a:latin typeface="Cambria Math"/>
                          </a:rPr>
                        </m:ctrlPr>
                      </m:sSubPr>
                      <m:e>
                        <m:r>
                          <a:rPr lang="en-US" sz="2300" b="0" i="1" smtClean="0">
                            <a:latin typeface="Cambria Math"/>
                          </a:rPr>
                          <m:t>𝑑</m:t>
                        </m:r>
                      </m:e>
                      <m:sub>
                        <m:r>
                          <a:rPr lang="en-US" sz="2300" b="0" i="1" smtClean="0">
                            <a:latin typeface="Cambria Math"/>
                          </a:rPr>
                          <m:t>1</m:t>
                        </m:r>
                      </m:sub>
                    </m:sSub>
                    <m:d>
                      <m:dPr>
                        <m:ctrlPr>
                          <a:rPr lang="en-US" sz="2300" b="0" i="1" smtClean="0">
                            <a:latin typeface="Cambria Math"/>
                          </a:rPr>
                        </m:ctrlPr>
                      </m:dPr>
                      <m:e>
                        <m:sSub>
                          <m:sSubPr>
                            <m:ctrlPr>
                              <a:rPr lang="en-US" sz="2300" b="0" i="1" smtClean="0">
                                <a:latin typeface="Cambria Math"/>
                              </a:rPr>
                            </m:ctrlPr>
                          </m:sSubPr>
                          <m:e>
                            <m:r>
                              <a:rPr lang="en-US" sz="2300" b="0" i="1" smtClean="0">
                                <a:latin typeface="Cambria Math"/>
                              </a:rPr>
                              <m:t>𝐼</m:t>
                            </m:r>
                          </m:e>
                          <m:sub>
                            <m:r>
                              <a:rPr lang="en-US" sz="2300" b="0" i="1" smtClean="0">
                                <a:latin typeface="Cambria Math"/>
                              </a:rPr>
                              <m:t>1</m:t>
                            </m:r>
                          </m:sub>
                        </m:sSub>
                        <m:r>
                          <a:rPr lang="en-US" sz="2300" b="0" i="1" smtClean="0">
                            <a:latin typeface="Cambria Math"/>
                          </a:rPr>
                          <m:t>,</m:t>
                        </m:r>
                        <m:sSub>
                          <m:sSubPr>
                            <m:ctrlPr>
                              <a:rPr lang="en-US" sz="2300" b="0" i="1" smtClean="0">
                                <a:latin typeface="Cambria Math"/>
                              </a:rPr>
                            </m:ctrlPr>
                          </m:sSubPr>
                          <m:e>
                            <m:r>
                              <a:rPr lang="en-US" sz="2300" b="0" i="1" smtClean="0">
                                <a:latin typeface="Cambria Math"/>
                              </a:rPr>
                              <m:t>𝐼</m:t>
                            </m:r>
                          </m:e>
                          <m:sub>
                            <m:r>
                              <a:rPr lang="en-US" sz="2300" b="0" i="1" smtClean="0">
                                <a:latin typeface="Cambria Math"/>
                              </a:rPr>
                              <m:t>2</m:t>
                            </m:r>
                          </m:sub>
                        </m:sSub>
                      </m:e>
                    </m:d>
                    <m:r>
                      <a:rPr lang="en-US" sz="2300" b="0" i="1" smtClean="0">
                        <a:latin typeface="Cambria Math"/>
                      </a:rPr>
                      <m:t>=</m:t>
                    </m:r>
                    <m:nary>
                      <m:naryPr>
                        <m:chr m:val="∑"/>
                        <m:supHide m:val="on"/>
                        <m:ctrlPr>
                          <a:rPr lang="en-US" sz="2300" b="0" i="1" smtClean="0">
                            <a:latin typeface="Cambria Math"/>
                          </a:rPr>
                        </m:ctrlPr>
                      </m:naryPr>
                      <m:sub>
                        <m:r>
                          <m:rPr>
                            <m:brk m:alnAt="7"/>
                          </m:rPr>
                          <a:rPr lang="en-US" sz="2300" b="0" i="1" smtClean="0">
                            <a:latin typeface="Cambria Math"/>
                          </a:rPr>
                          <m:t>𝑝</m:t>
                        </m:r>
                      </m:sub>
                      <m:sup/>
                      <m:e>
                        <m:d>
                          <m:dPr>
                            <m:begChr m:val="|"/>
                            <m:endChr m:val="|"/>
                            <m:ctrlPr>
                              <a:rPr lang="en-US" sz="2300" b="0" i="1" smtClean="0">
                                <a:latin typeface="Cambria Math"/>
                              </a:rPr>
                            </m:ctrlPr>
                          </m:dPr>
                          <m:e>
                            <m:sSubSup>
                              <m:sSubSupPr>
                                <m:ctrlPr>
                                  <a:rPr lang="en-US" sz="2300" b="0" i="1" smtClean="0">
                                    <a:latin typeface="Cambria Math"/>
                                  </a:rPr>
                                </m:ctrlPr>
                              </m:sSubSupPr>
                              <m:e>
                                <m:r>
                                  <a:rPr lang="en-US" sz="2300" b="0" i="1" smtClean="0">
                                    <a:latin typeface="Cambria Math"/>
                                  </a:rPr>
                                  <m:t>𝐼</m:t>
                                </m:r>
                              </m:e>
                              <m:sub>
                                <m:r>
                                  <a:rPr lang="en-US" sz="2300" b="0" i="1" smtClean="0">
                                    <a:latin typeface="Cambria Math"/>
                                  </a:rPr>
                                  <m:t>1</m:t>
                                </m:r>
                              </m:sub>
                              <m:sup>
                                <m:r>
                                  <a:rPr lang="en-US" sz="2300" b="0" i="1" smtClean="0">
                                    <a:latin typeface="Cambria Math"/>
                                  </a:rPr>
                                  <m:t>𝑝</m:t>
                                </m:r>
                              </m:sup>
                            </m:sSubSup>
                            <m:r>
                              <a:rPr lang="en-US" sz="2300" b="0" i="1" smtClean="0">
                                <a:latin typeface="Cambria Math"/>
                              </a:rPr>
                              <m:t>−</m:t>
                            </m:r>
                            <m:sSubSup>
                              <m:sSubSupPr>
                                <m:ctrlPr>
                                  <a:rPr lang="en-US" sz="2300" b="0" i="1" smtClean="0">
                                    <a:latin typeface="Cambria Math"/>
                                  </a:rPr>
                                </m:ctrlPr>
                              </m:sSubSupPr>
                              <m:e>
                                <m:r>
                                  <a:rPr lang="en-US" sz="2300" b="0" i="1" smtClean="0">
                                    <a:latin typeface="Cambria Math"/>
                                  </a:rPr>
                                  <m:t>𝐼</m:t>
                                </m:r>
                              </m:e>
                              <m:sub>
                                <m:r>
                                  <a:rPr lang="en-US" sz="2300" b="0" i="1" smtClean="0">
                                    <a:latin typeface="Cambria Math"/>
                                  </a:rPr>
                                  <m:t>2</m:t>
                                </m:r>
                              </m:sub>
                              <m:sup>
                                <m:r>
                                  <a:rPr lang="en-US" sz="2300" b="0" i="1" smtClean="0">
                                    <a:latin typeface="Cambria Math"/>
                                  </a:rPr>
                                  <m:t>𝑝</m:t>
                                </m:r>
                              </m:sup>
                            </m:sSubSup>
                          </m:e>
                        </m:d>
                      </m:e>
                    </m:nary>
                  </m:oMath>
                </a14:m>
                <a:endParaRPr lang="en-US" sz="2300" dirty="0"/>
              </a:p>
            </p:txBody>
          </p:sp>
        </mc:Choice>
        <mc:Fallback xmlns="">
          <p:sp>
            <p:nvSpPr>
              <p:cNvPr id="2" name="Rectangle 1"/>
              <p:cNvSpPr>
                <a:spLocks noRot="1" noChangeAspect="1" noMove="1" noResize="1" noEditPoints="1" noAdjustHandles="1" noChangeArrowheads="1" noChangeShapeType="1" noTextEdit="1"/>
              </p:cNvSpPr>
              <p:nvPr/>
            </p:nvSpPr>
            <p:spPr>
              <a:xfrm>
                <a:off x="685800" y="3027934"/>
                <a:ext cx="5867400" cy="498919"/>
              </a:xfrm>
              <a:prstGeom prst="rect">
                <a:avLst/>
              </a:prstGeom>
              <a:blipFill rotWithShape="1">
                <a:blip r:embed="rId5"/>
                <a:stretch>
                  <a:fillRect l="-1559" t="-2439" b="-21951"/>
                </a:stretch>
              </a:blipFill>
            </p:spPr>
            <p:txBody>
              <a:bodyPr/>
              <a:lstStyle/>
              <a:p>
                <a:r>
                  <a:rPr lang="en-US">
                    <a:noFill/>
                  </a:rPr>
                  <a:t> </a:t>
                </a:r>
              </a:p>
            </p:txBody>
          </p:sp>
        </mc:Fallback>
      </mc:AlternateContent>
      <p:sp>
        <p:nvSpPr>
          <p:cNvPr id="3" name="Rectangle 2"/>
          <p:cNvSpPr/>
          <p:nvPr/>
        </p:nvSpPr>
        <p:spPr>
          <a:xfrm>
            <a:off x="990600" y="3658394"/>
            <a:ext cx="1447800" cy="446276"/>
          </a:xfrm>
          <a:prstGeom prst="rect">
            <a:avLst/>
          </a:prstGeom>
        </p:spPr>
        <p:txBody>
          <a:bodyPr wrap="square">
            <a:spAutoFit/>
          </a:bodyPr>
          <a:lstStyle/>
          <a:p>
            <a:r>
              <a:rPr lang="en-US" sz="2300" dirty="0"/>
              <a:t>t</a:t>
            </a:r>
            <a:r>
              <a:rPr lang="en-US" sz="2300" dirty="0" smtClean="0"/>
              <a:t>est image</a:t>
            </a:r>
            <a:endParaRPr lang="en-US" sz="2300" dirty="0"/>
          </a:p>
        </p:txBody>
      </p:sp>
      <p:sp>
        <p:nvSpPr>
          <p:cNvPr id="9" name="Rectangle 8"/>
          <p:cNvSpPr/>
          <p:nvPr/>
        </p:nvSpPr>
        <p:spPr>
          <a:xfrm>
            <a:off x="3276600" y="3658394"/>
            <a:ext cx="1981200" cy="446276"/>
          </a:xfrm>
          <a:prstGeom prst="rect">
            <a:avLst/>
          </a:prstGeom>
        </p:spPr>
        <p:txBody>
          <a:bodyPr wrap="square">
            <a:spAutoFit/>
          </a:bodyPr>
          <a:lstStyle/>
          <a:p>
            <a:r>
              <a:rPr lang="en-US" sz="2300" dirty="0"/>
              <a:t>t</a:t>
            </a:r>
            <a:r>
              <a:rPr lang="en-US" sz="2300" dirty="0" smtClean="0"/>
              <a:t>raining  image</a:t>
            </a:r>
            <a:endParaRPr lang="en-US" sz="2300" dirty="0"/>
          </a:p>
        </p:txBody>
      </p:sp>
      <p:sp>
        <p:nvSpPr>
          <p:cNvPr id="10" name="Rectangle 9"/>
          <p:cNvSpPr/>
          <p:nvPr/>
        </p:nvSpPr>
        <p:spPr>
          <a:xfrm>
            <a:off x="5410200" y="3619382"/>
            <a:ext cx="3657600" cy="369332"/>
          </a:xfrm>
          <a:prstGeom prst="rect">
            <a:avLst/>
          </a:prstGeom>
        </p:spPr>
        <p:txBody>
          <a:bodyPr wrap="square">
            <a:spAutoFit/>
          </a:bodyPr>
          <a:lstStyle/>
          <a:p>
            <a:r>
              <a:rPr lang="en-US" dirty="0" smtClean="0"/>
              <a:t>Pixel-wise absolute value difference</a:t>
            </a:r>
            <a:endParaRPr lang="en-US" dirty="0"/>
          </a:p>
        </p:txBody>
      </p:sp>
    </p:spTree>
    <p:extLst>
      <p:ext uri="{BB962C8B-B14F-4D97-AF65-F5344CB8AC3E}">
        <p14:creationId xmlns:p14="http://schemas.microsoft.com/office/powerpoint/2010/main" val="372356589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p:nvPr/>
        </p:nvSpPr>
        <p:spPr>
          <a:xfrm>
            <a:off x="1209675" y="627063"/>
            <a:ext cx="2828925" cy="592931"/>
          </a:xfrm>
          <a:prstGeom prst="rect">
            <a:avLst/>
          </a:prstGeom>
          <a:noFill/>
          <a:ln w="9525">
            <a:noFill/>
          </a:ln>
        </p:spPr>
        <p:txBody>
          <a:bodyPr wrap="none" lIns="0" tIns="0" rIns="0" bIns="0"/>
          <a:lstStyle/>
          <a:p>
            <a:pPr eaLnBrk="1" hangingPunct="1">
              <a:spcAft>
                <a:spcPts val="7775"/>
              </a:spcAft>
            </a:pPr>
            <a:r>
              <a:rPr lang="en-US" sz="3500" b="1" dirty="0" smtClean="0">
                <a:solidFill>
                  <a:srgbClr val="A2AC00"/>
                </a:solidFill>
                <a:latin typeface="Arial" panose="020B0604020202020204" pitchFamily="34" charset="0"/>
              </a:rPr>
              <a:t>Class Rules</a:t>
            </a:r>
            <a:endParaRPr sz="35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Text Box 8"/>
          <p:cNvSpPr txBox="1"/>
          <p:nvPr/>
        </p:nvSpPr>
        <p:spPr>
          <a:xfrm>
            <a:off x="152400" y="1143794"/>
            <a:ext cx="7583805" cy="4475071"/>
          </a:xfrm>
          <a:prstGeom prst="rect">
            <a:avLst/>
          </a:prstGeom>
          <a:noFill/>
        </p:spPr>
        <p:txBody>
          <a:bodyPr wrap="square" rtlCol="0">
            <a:spAutoFit/>
          </a:bodyPr>
          <a:lstStyle/>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Be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Bring your stuff (Pen, papers, folder, brain)</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No pressing of phone, or gaming in the class. </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Habit of Effective learners.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Prepare for your coursework and exam on time.</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Always revise your PPTs before and after class.</a:t>
            </a:r>
          </a:p>
          <a:p>
            <a:pPr marL="514350" indent="-514350" algn="just">
              <a:lnSpc>
                <a:spcPct val="130000"/>
              </a:lnSpc>
              <a:spcBef>
                <a:spcPts val="600"/>
              </a:spcBef>
              <a:buFont typeface="Wingdings" panose="05000000000000000000" charset="0"/>
              <a:buAutoNum type="arabicPeriod"/>
            </a:pPr>
            <a:r>
              <a:rPr lang="en-US" sz="2800" kern="0" dirty="0" smtClean="0">
                <a:latin typeface="Times New Roman" panose="02020603050405020304" charset="0"/>
                <a:ea typeface="Microsoft YaHei" panose="020B0503020204020204" pitchFamily="34" charset="-122"/>
                <a:cs typeface="Times New Roman" panose="02020603050405020304" charset="0"/>
                <a:sym typeface="+mn-lt"/>
              </a:rPr>
              <a:t>Have Fun</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264" t="2608" r="5742" b="9514"/>
          <a:stretch>
            <a:fillRect/>
          </a:stretch>
        </p:blipFill>
        <p:spPr>
          <a:xfrm>
            <a:off x="6096000" y="4903340"/>
            <a:ext cx="3038475" cy="1879254"/>
          </a:xfrm>
          <a:prstGeom prst="rect">
            <a:avLst/>
          </a:prstGeom>
          <a:scene3d>
            <a:camera prst="orthographicFront">
              <a:rot lat="0" lon="0" rev="0"/>
            </a:camera>
            <a:lightRig rig="threePt" dir="t"/>
          </a:scene3d>
        </p:spPr>
      </p:pic>
    </p:spTree>
    <p:extLst>
      <p:ext uri="{BB962C8B-B14F-4D97-AF65-F5344CB8AC3E}">
        <p14:creationId xmlns:p14="http://schemas.microsoft.com/office/powerpoint/2010/main" val="1576408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981200" y="550863"/>
            <a:ext cx="4724400" cy="516731"/>
          </a:xfrm>
          <a:prstGeom prst="rect">
            <a:avLst/>
          </a:prstGeom>
          <a:noFill/>
          <a:ln w="9525">
            <a:noFill/>
          </a:ln>
        </p:spPr>
        <p:txBody>
          <a:bodyPr wrap="none" lIns="0" tIns="0" rIns="0" bIns="0"/>
          <a:lstStyle/>
          <a:p>
            <a:pPr eaLnBrk="1" hangingPunct="1">
              <a:spcAft>
                <a:spcPts val="7775"/>
              </a:spcAft>
            </a:pPr>
            <a:r>
              <a:rPr lang="en-US" sz="3200" b="1" dirty="0" smtClean="0"/>
              <a:t>Nearest Neighbor Classifier</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194367"/>
            <a:ext cx="6348413" cy="482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926770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981200" y="550863"/>
            <a:ext cx="4724400" cy="516731"/>
          </a:xfrm>
          <a:prstGeom prst="rect">
            <a:avLst/>
          </a:prstGeom>
          <a:noFill/>
          <a:ln w="9525">
            <a:noFill/>
          </a:ln>
        </p:spPr>
        <p:txBody>
          <a:bodyPr wrap="none" lIns="0" tIns="0" rIns="0" bIns="0"/>
          <a:lstStyle/>
          <a:p>
            <a:pPr eaLnBrk="1" hangingPunct="1">
              <a:spcAft>
                <a:spcPts val="7775"/>
              </a:spcAft>
            </a:pPr>
            <a:r>
              <a:rPr lang="en-US" sz="3200" b="1" dirty="0" smtClean="0"/>
              <a:t>Nearest Neighbor Classifier</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12" name="Rectangle 11"/>
          <p:cNvSpPr/>
          <p:nvPr/>
        </p:nvSpPr>
        <p:spPr>
          <a:xfrm>
            <a:off x="6579394" y="2591594"/>
            <a:ext cx="2490787" cy="800219"/>
          </a:xfrm>
          <a:prstGeom prst="rect">
            <a:avLst/>
          </a:prstGeom>
        </p:spPr>
        <p:txBody>
          <a:bodyPr wrap="square">
            <a:spAutoFit/>
          </a:bodyPr>
          <a:lstStyle/>
          <a:p>
            <a:r>
              <a:rPr lang="en-US" sz="2300" dirty="0" smtClean="0">
                <a:solidFill>
                  <a:srgbClr val="FF0000"/>
                </a:solidFill>
              </a:rPr>
              <a:t>Memorize training data</a:t>
            </a:r>
            <a:endParaRPr lang="en-US" sz="2300" dirty="0">
              <a:solidFill>
                <a:srgbClr val="FF0000"/>
              </a:solidFill>
            </a:endParaRPr>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329168"/>
            <a:ext cx="6519863" cy="4963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7441817"/>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981200" y="550863"/>
            <a:ext cx="4724400" cy="516731"/>
          </a:xfrm>
          <a:prstGeom prst="rect">
            <a:avLst/>
          </a:prstGeom>
          <a:noFill/>
          <a:ln w="9525">
            <a:noFill/>
          </a:ln>
        </p:spPr>
        <p:txBody>
          <a:bodyPr wrap="none" lIns="0" tIns="0" rIns="0" bIns="0"/>
          <a:lstStyle/>
          <a:p>
            <a:pPr eaLnBrk="1" hangingPunct="1">
              <a:spcAft>
                <a:spcPts val="7775"/>
              </a:spcAft>
            </a:pPr>
            <a:r>
              <a:rPr lang="en-US" sz="3200" b="1" dirty="0" smtClean="0"/>
              <a:t>Nearest Neighbor Classifier</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12" name="Rectangle 11"/>
          <p:cNvSpPr/>
          <p:nvPr/>
        </p:nvSpPr>
        <p:spPr>
          <a:xfrm>
            <a:off x="6577013" y="4310946"/>
            <a:ext cx="2490787" cy="1862048"/>
          </a:xfrm>
          <a:prstGeom prst="rect">
            <a:avLst/>
          </a:prstGeom>
        </p:spPr>
        <p:txBody>
          <a:bodyPr wrap="square">
            <a:spAutoFit/>
          </a:bodyPr>
          <a:lstStyle/>
          <a:p>
            <a:r>
              <a:rPr lang="en-US" sz="2300" dirty="0" smtClean="0">
                <a:solidFill>
                  <a:srgbClr val="FF0000"/>
                </a:solidFill>
              </a:rPr>
              <a:t>For each test image: Find closest train image and predict label of the nearest image</a:t>
            </a:r>
            <a:endParaRPr lang="en-US" sz="2300"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1" y="1365743"/>
            <a:ext cx="6400800" cy="4927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08515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981200" y="550863"/>
            <a:ext cx="4724400" cy="516731"/>
          </a:xfrm>
          <a:prstGeom prst="rect">
            <a:avLst/>
          </a:prstGeom>
          <a:noFill/>
          <a:ln w="9525">
            <a:noFill/>
          </a:ln>
        </p:spPr>
        <p:txBody>
          <a:bodyPr wrap="none" lIns="0" tIns="0" rIns="0" bIns="0"/>
          <a:lstStyle/>
          <a:p>
            <a:pPr eaLnBrk="1" hangingPunct="1">
              <a:spcAft>
                <a:spcPts val="7775"/>
              </a:spcAft>
            </a:pPr>
            <a:r>
              <a:rPr lang="en-US" sz="3200" b="1" dirty="0" smtClean="0"/>
              <a:t>Nearest Neighbor Classifier</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300162"/>
            <a:ext cx="6477000" cy="49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6699912" y="1300162"/>
            <a:ext cx="2291687" cy="1508105"/>
          </a:xfrm>
          <a:prstGeom prst="rect">
            <a:avLst/>
          </a:prstGeom>
        </p:spPr>
        <p:txBody>
          <a:bodyPr wrap="square">
            <a:spAutoFit/>
          </a:bodyPr>
          <a:lstStyle/>
          <a:p>
            <a:r>
              <a:rPr lang="en-US" sz="2300" dirty="0" smtClean="0"/>
              <a:t>Q: With N examples, how fast are training and prediction?</a:t>
            </a:r>
            <a:endParaRPr lang="en-US" sz="2300" dirty="0"/>
          </a:p>
        </p:txBody>
      </p:sp>
      <p:sp>
        <p:nvSpPr>
          <p:cNvPr id="9" name="Rectangle 8"/>
          <p:cNvSpPr/>
          <p:nvPr/>
        </p:nvSpPr>
        <p:spPr>
          <a:xfrm>
            <a:off x="6629400" y="3902889"/>
            <a:ext cx="2438400" cy="2215991"/>
          </a:xfrm>
          <a:prstGeom prst="rect">
            <a:avLst/>
          </a:prstGeom>
        </p:spPr>
        <p:txBody>
          <a:bodyPr wrap="square">
            <a:spAutoFit/>
          </a:bodyPr>
          <a:lstStyle/>
          <a:p>
            <a:r>
              <a:rPr lang="en-US" sz="2300" dirty="0" smtClean="0"/>
              <a:t>Answer: This is bad: We want classifiers that are fast at prediction, slow at training is ok</a:t>
            </a:r>
            <a:endParaRPr lang="en-US" sz="2300" dirty="0"/>
          </a:p>
        </p:txBody>
      </p:sp>
    </p:spTree>
    <p:extLst>
      <p:ext uri="{BB962C8B-B14F-4D97-AF65-F5344CB8AC3E}">
        <p14:creationId xmlns:p14="http://schemas.microsoft.com/office/powerpoint/2010/main" val="1534507270"/>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981200" y="550863"/>
            <a:ext cx="4724400" cy="516731"/>
          </a:xfrm>
          <a:prstGeom prst="rect">
            <a:avLst/>
          </a:prstGeom>
          <a:noFill/>
          <a:ln w="9525">
            <a:noFill/>
          </a:ln>
        </p:spPr>
        <p:txBody>
          <a:bodyPr wrap="none" lIns="0" tIns="0" rIns="0" bIns="0"/>
          <a:lstStyle/>
          <a:p>
            <a:pPr eaLnBrk="1" hangingPunct="1">
              <a:spcAft>
                <a:spcPts val="7775"/>
              </a:spcAft>
            </a:pPr>
            <a:r>
              <a:rPr lang="en-US" sz="3200" b="1" dirty="0" smtClean="0"/>
              <a:t>Nearest Neighbor Classifier</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8" name="Rectangle 7"/>
          <p:cNvSpPr/>
          <p:nvPr/>
        </p:nvSpPr>
        <p:spPr>
          <a:xfrm>
            <a:off x="228600" y="1296963"/>
            <a:ext cx="4191000" cy="477054"/>
          </a:xfrm>
          <a:prstGeom prst="rect">
            <a:avLst/>
          </a:prstGeom>
        </p:spPr>
        <p:txBody>
          <a:bodyPr wrap="square">
            <a:spAutoFit/>
          </a:bodyPr>
          <a:lstStyle/>
          <a:p>
            <a:r>
              <a:rPr lang="en-US" sz="2500" dirty="0" smtClean="0"/>
              <a:t>What does this look like?</a:t>
            </a:r>
            <a:endParaRPr lang="en-US" sz="2500"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1914428"/>
            <a:ext cx="5467350" cy="402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0190701"/>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14600" y="550863"/>
            <a:ext cx="3962400" cy="516731"/>
          </a:xfrm>
          <a:prstGeom prst="rect">
            <a:avLst/>
          </a:prstGeom>
          <a:noFill/>
          <a:ln w="9525">
            <a:noFill/>
          </a:ln>
        </p:spPr>
        <p:txBody>
          <a:bodyPr wrap="none" lIns="0" tIns="0" rIns="0" bIns="0"/>
          <a:lstStyle/>
          <a:p>
            <a:pPr eaLnBrk="1" hangingPunct="1">
              <a:spcAft>
                <a:spcPts val="7775"/>
              </a:spcAft>
            </a:pPr>
            <a:r>
              <a:rPr lang="en-US" sz="3200" b="1" dirty="0"/>
              <a:t>K-Nearest Neighbors</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1067594"/>
            <a:ext cx="84582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a:t>K-Nearest Neighbors (KNN) is an extension of the nearest neighbor algorithm</a:t>
            </a:r>
            <a:r>
              <a:rPr lang="en-US" sz="2300" dirty="0" smtClean="0"/>
              <a:t>.</a:t>
            </a:r>
            <a:endParaRPr lang="en-US" sz="2300" dirty="0"/>
          </a:p>
          <a:p>
            <a:pPr marL="457200" indent="-457200">
              <a:buFont typeface="Wingdings" pitchFamily="2" charset="2"/>
              <a:buChar char="v"/>
            </a:pPr>
            <a:r>
              <a:rPr lang="en-US" sz="2300" dirty="0"/>
              <a:t>Instead of considering only the nearest </a:t>
            </a:r>
            <a:r>
              <a:rPr lang="en-US" sz="2300" dirty="0" smtClean="0"/>
              <a:t>neighbor, </a:t>
            </a:r>
            <a:r>
              <a:rPr lang="en-US" sz="2300" dirty="0"/>
              <a:t>KNN considers the labels of the K closest training examples and assigns the majority label to the test image</a:t>
            </a:r>
            <a:r>
              <a:rPr lang="en-US" sz="2300" dirty="0" smtClean="0"/>
              <a:t>.</a:t>
            </a:r>
            <a:endParaRPr lang="en-US" sz="2300" dirty="0"/>
          </a:p>
          <a:p>
            <a:pPr marL="457200" indent="-457200">
              <a:buFont typeface="Wingdings" pitchFamily="2" charset="2"/>
              <a:buChar char="v"/>
            </a:pPr>
            <a:r>
              <a:rPr lang="en-US" sz="2300" dirty="0"/>
              <a:t>K is a </a:t>
            </a:r>
            <a:r>
              <a:rPr lang="en-US" sz="2300" dirty="0" smtClean="0"/>
              <a:t>hyper-parameter </a:t>
            </a:r>
            <a:r>
              <a:rPr lang="en-US" sz="2300" dirty="0"/>
              <a:t>that needs to be tuned for optimal performance.</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007320"/>
            <a:ext cx="8153400" cy="1937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76400" y="5879118"/>
            <a:ext cx="762000" cy="446276"/>
          </a:xfrm>
          <a:prstGeom prst="rect">
            <a:avLst/>
          </a:prstGeom>
        </p:spPr>
        <p:txBody>
          <a:bodyPr wrap="square">
            <a:spAutoFit/>
          </a:bodyPr>
          <a:lstStyle/>
          <a:p>
            <a:r>
              <a:rPr lang="en-US" sz="2300" dirty="0" smtClean="0"/>
              <a:t>K=1</a:t>
            </a:r>
            <a:endParaRPr lang="en-US" sz="2300" dirty="0"/>
          </a:p>
        </p:txBody>
      </p:sp>
      <p:sp>
        <p:nvSpPr>
          <p:cNvPr id="8" name="Rectangle 7"/>
          <p:cNvSpPr/>
          <p:nvPr/>
        </p:nvSpPr>
        <p:spPr>
          <a:xfrm>
            <a:off x="4486701" y="5879118"/>
            <a:ext cx="762000" cy="446276"/>
          </a:xfrm>
          <a:prstGeom prst="rect">
            <a:avLst/>
          </a:prstGeom>
        </p:spPr>
        <p:txBody>
          <a:bodyPr wrap="square">
            <a:spAutoFit/>
          </a:bodyPr>
          <a:lstStyle/>
          <a:p>
            <a:r>
              <a:rPr lang="en-US" sz="2300" dirty="0" smtClean="0"/>
              <a:t>K=3</a:t>
            </a:r>
            <a:endParaRPr lang="en-US" sz="2300" dirty="0"/>
          </a:p>
        </p:txBody>
      </p:sp>
      <p:sp>
        <p:nvSpPr>
          <p:cNvPr id="9" name="Rectangle 8"/>
          <p:cNvSpPr/>
          <p:nvPr/>
        </p:nvSpPr>
        <p:spPr>
          <a:xfrm>
            <a:off x="7543800" y="5879118"/>
            <a:ext cx="762000" cy="446276"/>
          </a:xfrm>
          <a:prstGeom prst="rect">
            <a:avLst/>
          </a:prstGeom>
        </p:spPr>
        <p:txBody>
          <a:bodyPr wrap="square">
            <a:spAutoFit/>
          </a:bodyPr>
          <a:lstStyle/>
          <a:p>
            <a:r>
              <a:rPr lang="en-US" sz="2300" dirty="0" smtClean="0"/>
              <a:t>K=5</a:t>
            </a:r>
            <a:endParaRPr lang="en-US" sz="2300" dirty="0"/>
          </a:p>
        </p:txBody>
      </p:sp>
      <p:sp>
        <p:nvSpPr>
          <p:cNvPr id="3" name="Rectangle 2"/>
          <p:cNvSpPr/>
          <p:nvPr/>
        </p:nvSpPr>
        <p:spPr>
          <a:xfrm>
            <a:off x="228600" y="3654673"/>
            <a:ext cx="8839200" cy="384721"/>
          </a:xfrm>
          <a:prstGeom prst="rect">
            <a:avLst/>
          </a:prstGeom>
        </p:spPr>
        <p:txBody>
          <a:bodyPr wrap="square">
            <a:spAutoFit/>
          </a:bodyPr>
          <a:lstStyle/>
          <a:p>
            <a:r>
              <a:rPr lang="en-US" sz="1900" dirty="0" smtClean="0"/>
              <a:t>Instead of copying label from nearest neighbor, take majority vote from K closest points</a:t>
            </a:r>
            <a:endParaRPr lang="en-US" sz="1900" dirty="0"/>
          </a:p>
        </p:txBody>
      </p:sp>
    </p:spTree>
    <p:extLst>
      <p:ext uri="{BB962C8B-B14F-4D97-AF65-F5344CB8AC3E}">
        <p14:creationId xmlns:p14="http://schemas.microsoft.com/office/powerpoint/2010/main" val="417648886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14600" y="550863"/>
            <a:ext cx="3962400" cy="516731"/>
          </a:xfrm>
          <a:prstGeom prst="rect">
            <a:avLst/>
          </a:prstGeom>
          <a:noFill/>
          <a:ln w="9525">
            <a:noFill/>
          </a:ln>
        </p:spPr>
        <p:txBody>
          <a:bodyPr wrap="none" lIns="0" tIns="0" rIns="0" bIns="0"/>
          <a:lstStyle/>
          <a:p>
            <a:pPr eaLnBrk="1" hangingPunct="1">
              <a:spcAft>
                <a:spcPts val="7775"/>
              </a:spcAft>
            </a:pPr>
            <a:r>
              <a:rPr lang="en-US" sz="3200" b="1" dirty="0"/>
              <a:t>K-Nearest Neighbors</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3" name="Rectangle 2"/>
          <p:cNvSpPr/>
          <p:nvPr/>
        </p:nvSpPr>
        <p:spPr>
          <a:xfrm>
            <a:off x="152400" y="1296194"/>
            <a:ext cx="3505200" cy="446276"/>
          </a:xfrm>
          <a:prstGeom prst="rect">
            <a:avLst/>
          </a:prstGeom>
        </p:spPr>
        <p:txBody>
          <a:bodyPr wrap="square">
            <a:spAutoFit/>
          </a:bodyPr>
          <a:lstStyle/>
          <a:p>
            <a:r>
              <a:rPr lang="en-US" sz="2300" dirty="0" smtClean="0"/>
              <a:t>What does this look like</a:t>
            </a:r>
            <a:endParaRPr lang="en-US" sz="2300" dirty="0"/>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2350" y="1829594"/>
            <a:ext cx="520065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8991590"/>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14600" y="550863"/>
            <a:ext cx="3962400" cy="516731"/>
          </a:xfrm>
          <a:prstGeom prst="rect">
            <a:avLst/>
          </a:prstGeom>
          <a:noFill/>
          <a:ln w="9525">
            <a:noFill/>
          </a:ln>
        </p:spPr>
        <p:txBody>
          <a:bodyPr wrap="none" lIns="0" tIns="0" rIns="0" bIns="0"/>
          <a:lstStyle/>
          <a:p>
            <a:pPr eaLnBrk="1" hangingPunct="1">
              <a:spcAft>
                <a:spcPts val="7775"/>
              </a:spcAft>
            </a:pPr>
            <a:r>
              <a:rPr lang="en-US" sz="3200" b="1" dirty="0"/>
              <a:t>K-Nearest Neighbors</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3" name="Rectangle 2"/>
          <p:cNvSpPr/>
          <p:nvPr/>
        </p:nvSpPr>
        <p:spPr>
          <a:xfrm>
            <a:off x="152400" y="1296194"/>
            <a:ext cx="3505200" cy="446276"/>
          </a:xfrm>
          <a:prstGeom prst="rect">
            <a:avLst/>
          </a:prstGeom>
        </p:spPr>
        <p:txBody>
          <a:bodyPr wrap="square">
            <a:spAutoFit/>
          </a:bodyPr>
          <a:lstStyle/>
          <a:p>
            <a:r>
              <a:rPr lang="en-US" sz="2300" dirty="0" smtClean="0"/>
              <a:t>What does this look like</a:t>
            </a:r>
            <a:endParaRPr lang="en-US" sz="2300" dirty="0"/>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505744"/>
            <a:ext cx="54483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8167554"/>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447800" y="457994"/>
            <a:ext cx="6096000" cy="516731"/>
          </a:xfrm>
          <a:prstGeom prst="rect">
            <a:avLst/>
          </a:prstGeom>
          <a:noFill/>
          <a:ln w="9525">
            <a:noFill/>
          </a:ln>
        </p:spPr>
        <p:txBody>
          <a:bodyPr wrap="none" lIns="0" tIns="0" rIns="0" bIns="0"/>
          <a:lstStyle/>
          <a:p>
            <a:pPr eaLnBrk="1" hangingPunct="1">
              <a:spcAft>
                <a:spcPts val="7775"/>
              </a:spcAft>
            </a:pPr>
            <a:r>
              <a:rPr lang="en-US" sz="3200" b="1" dirty="0" smtClean="0"/>
              <a:t>K-Nearest Neighbors: Distance Metric</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915194"/>
            <a:ext cx="8458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a:t>A distance metric quantifies the similarity or dissimilarity between two images</a:t>
            </a:r>
            <a:r>
              <a:rPr lang="en-US" sz="2300" dirty="0" smtClean="0"/>
              <a:t>.</a:t>
            </a:r>
            <a:endParaRPr lang="en-US" sz="2300" dirty="0"/>
          </a:p>
          <a:p>
            <a:pPr marL="457200" indent="-457200">
              <a:buFont typeface="Wingdings" pitchFamily="2" charset="2"/>
              <a:buChar char="v"/>
            </a:pPr>
            <a:r>
              <a:rPr lang="en-US" sz="2300" dirty="0"/>
              <a:t>Commonly used distance metrics include Euclidean distance, Manhattan distance, and cosine similarity</a:t>
            </a:r>
            <a:r>
              <a:rPr lang="en-US" sz="2300" dirty="0" smtClean="0"/>
              <a:t>.</a:t>
            </a:r>
            <a:endParaRPr lang="en-US" sz="2300" dirty="0"/>
          </a:p>
          <a:p>
            <a:pPr marL="457200" indent="-457200">
              <a:buFont typeface="Wingdings" pitchFamily="2" charset="2"/>
              <a:buChar char="v"/>
            </a:pPr>
            <a:r>
              <a:rPr lang="en-US" sz="2300" dirty="0"/>
              <a:t>The choice of distance metric depends on the image representation and the characteristics of the data.</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mc:AlternateContent xmlns:mc="http://schemas.openxmlformats.org/markup-compatibility/2006" xmlns:a14="http://schemas.microsoft.com/office/drawing/2010/main">
        <mc:Choice Requires="a14">
          <p:sp>
            <p:nvSpPr>
              <p:cNvPr id="2" name="Rectangle 1"/>
              <p:cNvSpPr/>
              <p:nvPr/>
            </p:nvSpPr>
            <p:spPr>
              <a:xfrm>
                <a:off x="609600" y="3083275"/>
                <a:ext cx="3429000" cy="992772"/>
              </a:xfrm>
              <a:prstGeom prst="rect">
                <a:avLst/>
              </a:prstGeom>
            </p:spPr>
            <p:txBody>
              <a:bodyPr wrap="square">
                <a:spAutoFit/>
              </a:bodyPr>
              <a:lstStyle/>
              <a:p>
                <a:r>
                  <a:rPr lang="en-US" sz="2300" b="1" dirty="0" smtClean="0"/>
                  <a:t>L1 (Manhattan) Distance: </a:t>
                </a:r>
              </a:p>
              <a:p>
                <a:pPr/>
                <a14:m>
                  <m:oMathPara xmlns:m="http://schemas.openxmlformats.org/officeDocument/2006/math">
                    <m:oMathParaPr>
                      <m:jc m:val="left"/>
                    </m:oMathParaPr>
                    <m:oMath xmlns:m="http://schemas.openxmlformats.org/officeDocument/2006/math">
                      <m:sSub>
                        <m:sSubPr>
                          <m:ctrlPr>
                            <a:rPr lang="en-US" sz="1400" i="1" smtClean="0">
                              <a:latin typeface="Cambria Math"/>
                            </a:rPr>
                          </m:ctrlPr>
                        </m:sSubPr>
                        <m:e>
                          <m:r>
                            <a:rPr lang="en-US" sz="1400" b="0" i="1" smtClean="0">
                              <a:latin typeface="Cambria Math"/>
                            </a:rPr>
                            <m:t>𝑑</m:t>
                          </m:r>
                        </m:e>
                        <m:sub>
                          <m:r>
                            <a:rPr lang="en-US" sz="1400" b="0" i="1" smtClean="0">
                              <a:latin typeface="Cambria Math"/>
                            </a:rPr>
                            <m:t>1</m:t>
                          </m:r>
                        </m:sub>
                      </m:sSub>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a:rPr>
                                <m:t>𝐼</m:t>
                              </m:r>
                            </m:e>
                            <m:sub>
                              <m:r>
                                <a:rPr lang="en-US" sz="1400" b="0" i="1" smtClean="0">
                                  <a:latin typeface="Cambria Math"/>
                                </a:rPr>
                                <m:t>1</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𝐼</m:t>
                              </m:r>
                            </m:e>
                            <m:sub>
                              <m:r>
                                <a:rPr lang="en-US" sz="1400" b="0" i="1" smtClean="0">
                                  <a:latin typeface="Cambria Math"/>
                                </a:rPr>
                                <m:t>2</m:t>
                              </m:r>
                            </m:sub>
                          </m:sSub>
                        </m:e>
                      </m:d>
                      <m:r>
                        <a:rPr lang="en-US" sz="1400" b="0" i="1" smtClean="0">
                          <a:latin typeface="Cambria Math"/>
                        </a:rPr>
                        <m:t>=</m:t>
                      </m:r>
                      <m:nary>
                        <m:naryPr>
                          <m:chr m:val="∑"/>
                          <m:supHide m:val="on"/>
                          <m:ctrlPr>
                            <a:rPr lang="en-US" sz="1400" b="0" i="1" smtClean="0">
                              <a:latin typeface="Cambria Math"/>
                            </a:rPr>
                          </m:ctrlPr>
                        </m:naryPr>
                        <m:sub>
                          <m:r>
                            <m:rPr>
                              <m:brk m:alnAt="7"/>
                            </m:rPr>
                            <a:rPr lang="en-US" sz="1400" b="0" i="1" smtClean="0">
                              <a:latin typeface="Cambria Math"/>
                            </a:rPr>
                            <m:t>𝑝</m:t>
                          </m:r>
                        </m:sub>
                        <m:sup/>
                        <m:e>
                          <m:d>
                            <m:dPr>
                              <m:begChr m:val="|"/>
                              <m:endChr m:val="|"/>
                              <m:ctrlPr>
                                <a:rPr lang="en-US" sz="1400" b="0" i="1" smtClean="0">
                                  <a:latin typeface="Cambria Math"/>
                                </a:rPr>
                              </m:ctrlPr>
                            </m:dPr>
                            <m:e>
                              <m:sSubSup>
                                <m:sSubSupPr>
                                  <m:ctrlPr>
                                    <a:rPr lang="en-US" sz="1400" b="0" i="1" smtClean="0">
                                      <a:latin typeface="Cambria Math"/>
                                    </a:rPr>
                                  </m:ctrlPr>
                                </m:sSubSupPr>
                                <m:e>
                                  <m:r>
                                    <a:rPr lang="en-US" sz="1400" b="0" i="1" smtClean="0">
                                      <a:latin typeface="Cambria Math"/>
                                    </a:rPr>
                                    <m:t>𝐼</m:t>
                                  </m:r>
                                </m:e>
                                <m:sub>
                                  <m:r>
                                    <a:rPr lang="en-US" sz="1400" b="0" i="1" smtClean="0">
                                      <a:latin typeface="Cambria Math"/>
                                    </a:rPr>
                                    <m:t>1</m:t>
                                  </m:r>
                                </m:sub>
                                <m:sup>
                                  <m:r>
                                    <a:rPr lang="en-US" sz="1400" b="0" i="1" smtClean="0">
                                      <a:latin typeface="Cambria Math"/>
                                    </a:rPr>
                                    <m:t>𝑝</m:t>
                                  </m:r>
                                </m:sup>
                              </m:sSubSup>
                              <m:r>
                                <a:rPr lang="en-US" sz="1400" b="0" i="1" smtClean="0">
                                  <a:latin typeface="Cambria Math"/>
                                </a:rPr>
                                <m:t>−</m:t>
                              </m:r>
                              <m:sSubSup>
                                <m:sSubSupPr>
                                  <m:ctrlPr>
                                    <a:rPr lang="en-US" sz="1400" b="0" i="1" smtClean="0">
                                      <a:latin typeface="Cambria Math"/>
                                    </a:rPr>
                                  </m:ctrlPr>
                                </m:sSubSupPr>
                                <m:e>
                                  <m:r>
                                    <a:rPr lang="en-US" sz="1400" b="0" i="1" smtClean="0">
                                      <a:latin typeface="Cambria Math"/>
                                    </a:rPr>
                                    <m:t>𝐼</m:t>
                                  </m:r>
                                </m:e>
                                <m:sub>
                                  <m:r>
                                    <a:rPr lang="en-US" sz="1400" b="0" i="1" smtClean="0">
                                      <a:latin typeface="Cambria Math"/>
                                    </a:rPr>
                                    <m:t>2</m:t>
                                  </m:r>
                                </m:sub>
                                <m:sup>
                                  <m:r>
                                    <a:rPr lang="en-US" sz="1400" b="0" i="1" smtClean="0">
                                      <a:latin typeface="Cambria Math"/>
                                    </a:rPr>
                                    <m:t>𝑝</m:t>
                                  </m:r>
                                </m:sup>
                              </m:sSubSup>
                            </m:e>
                          </m:d>
                        </m:e>
                      </m:nary>
                    </m:oMath>
                  </m:oMathPara>
                </a14:m>
                <a:endParaRPr lang="en-US" sz="1400" dirty="0"/>
              </a:p>
            </p:txBody>
          </p:sp>
        </mc:Choice>
        <mc:Fallback xmlns="">
          <p:sp>
            <p:nvSpPr>
              <p:cNvPr id="2" name="Rectangle 1"/>
              <p:cNvSpPr>
                <a:spLocks noRot="1" noChangeAspect="1" noMove="1" noResize="1" noEditPoints="1" noAdjustHandles="1" noChangeArrowheads="1" noChangeShapeType="1" noTextEdit="1"/>
              </p:cNvSpPr>
              <p:nvPr/>
            </p:nvSpPr>
            <p:spPr>
              <a:xfrm>
                <a:off x="609600" y="3083275"/>
                <a:ext cx="3429000" cy="992772"/>
              </a:xfrm>
              <a:prstGeom prst="rect">
                <a:avLst/>
              </a:prstGeom>
              <a:blipFill rotWithShape="1">
                <a:blip r:embed="rId4"/>
                <a:stretch>
                  <a:fillRect l="-2487" t="-36810" r="-888" b="-1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645356" y="3124994"/>
                <a:ext cx="4270043" cy="1284454"/>
              </a:xfrm>
              <a:prstGeom prst="rect">
                <a:avLst/>
              </a:prstGeom>
            </p:spPr>
            <p:txBody>
              <a:bodyPr wrap="square">
                <a:spAutoFit/>
              </a:bodyPr>
              <a:lstStyle/>
              <a:p>
                <a:r>
                  <a:rPr lang="en-US" sz="2300" b="1" dirty="0" smtClean="0"/>
                  <a:t>L2 (Euclidean) Distance: </a:t>
                </a:r>
              </a:p>
              <a:p>
                <a:pPr/>
                <a14:m>
                  <m:oMathPara xmlns:m="http://schemas.openxmlformats.org/officeDocument/2006/math">
                    <m:oMathParaPr>
                      <m:jc m:val="left"/>
                    </m:oMathParaPr>
                    <m:oMath xmlns:m="http://schemas.openxmlformats.org/officeDocument/2006/math">
                      <m:sSub>
                        <m:sSubPr>
                          <m:ctrlPr>
                            <a:rPr lang="en-US" sz="1400" i="1" smtClean="0">
                              <a:latin typeface="Cambria Math"/>
                            </a:rPr>
                          </m:ctrlPr>
                        </m:sSubPr>
                        <m:e>
                          <m:r>
                            <a:rPr lang="en-US" sz="1400" b="0" i="1" smtClean="0">
                              <a:latin typeface="Cambria Math"/>
                            </a:rPr>
                            <m:t>𝑑</m:t>
                          </m:r>
                        </m:e>
                        <m:sub>
                          <m:r>
                            <a:rPr lang="en-US" sz="1400" b="0" i="1" smtClean="0">
                              <a:latin typeface="Cambria Math"/>
                            </a:rPr>
                            <m:t>2</m:t>
                          </m:r>
                        </m:sub>
                      </m:sSub>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a:rPr>
                                <m:t>𝐼</m:t>
                              </m:r>
                            </m:e>
                            <m:sub>
                              <m:r>
                                <a:rPr lang="en-US" sz="1400" b="0" i="1" smtClean="0">
                                  <a:latin typeface="Cambria Math"/>
                                </a:rPr>
                                <m:t>1</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𝐼</m:t>
                              </m:r>
                            </m:e>
                            <m:sub>
                              <m:r>
                                <a:rPr lang="en-US" sz="1400" b="0" i="1" smtClean="0">
                                  <a:latin typeface="Cambria Math"/>
                                </a:rPr>
                                <m:t>2</m:t>
                              </m:r>
                            </m:sub>
                          </m:sSub>
                        </m:e>
                      </m:d>
                      <m:r>
                        <a:rPr lang="en-US" sz="1400" b="0" i="1" smtClean="0">
                          <a:latin typeface="Cambria Math"/>
                        </a:rPr>
                        <m:t>=</m:t>
                      </m:r>
                      <m:rad>
                        <m:radPr>
                          <m:degHide m:val="on"/>
                          <m:ctrlPr>
                            <a:rPr lang="en-US" sz="1400" b="0" i="1" smtClean="0">
                              <a:latin typeface="Cambria Math"/>
                            </a:rPr>
                          </m:ctrlPr>
                        </m:radPr>
                        <m:deg/>
                        <m:e>
                          <m:sSup>
                            <m:sSupPr>
                              <m:ctrlPr>
                                <a:rPr lang="en-US" sz="1400" b="0" i="1" smtClean="0">
                                  <a:latin typeface="Cambria Math"/>
                                </a:rPr>
                              </m:ctrlPr>
                            </m:sSupPr>
                            <m:e>
                              <m:d>
                                <m:dPr>
                                  <m:ctrlPr>
                                    <a:rPr lang="en-US" sz="1400" b="0" i="1" smtClean="0">
                                      <a:latin typeface="Cambria Math"/>
                                    </a:rPr>
                                  </m:ctrlPr>
                                </m:dPr>
                                <m:e>
                                  <m:nary>
                                    <m:naryPr>
                                      <m:chr m:val="∑"/>
                                      <m:supHide m:val="on"/>
                                      <m:ctrlPr>
                                        <a:rPr lang="en-US" sz="1400" i="1">
                                          <a:latin typeface="Cambria Math"/>
                                        </a:rPr>
                                      </m:ctrlPr>
                                    </m:naryPr>
                                    <m:sub>
                                      <m:r>
                                        <m:rPr>
                                          <m:brk m:alnAt="7"/>
                                        </m:rPr>
                                        <a:rPr lang="en-US" sz="1400" i="1">
                                          <a:latin typeface="Cambria Math"/>
                                        </a:rPr>
                                        <m:t>𝑝</m:t>
                                      </m:r>
                                    </m:sub>
                                    <m:sup/>
                                    <m:e>
                                      <m:d>
                                        <m:dPr>
                                          <m:begChr m:val="|"/>
                                          <m:endChr m:val="|"/>
                                          <m:ctrlPr>
                                            <a:rPr lang="en-US" sz="1400" i="1">
                                              <a:latin typeface="Cambria Math"/>
                                            </a:rPr>
                                          </m:ctrlPr>
                                        </m:dPr>
                                        <m:e>
                                          <m:sSubSup>
                                            <m:sSubSupPr>
                                              <m:ctrlPr>
                                                <a:rPr lang="en-US" sz="1400" i="1">
                                                  <a:latin typeface="Cambria Math"/>
                                                </a:rPr>
                                              </m:ctrlPr>
                                            </m:sSubSupPr>
                                            <m:e>
                                              <m:r>
                                                <a:rPr lang="en-US" sz="1400" i="1">
                                                  <a:latin typeface="Cambria Math"/>
                                                </a:rPr>
                                                <m:t>𝐼</m:t>
                                              </m:r>
                                            </m:e>
                                            <m:sub>
                                              <m:r>
                                                <a:rPr lang="en-US" sz="1400" i="1">
                                                  <a:latin typeface="Cambria Math"/>
                                                </a:rPr>
                                                <m:t>1</m:t>
                                              </m:r>
                                            </m:sub>
                                            <m:sup>
                                              <m:r>
                                                <a:rPr lang="en-US" sz="1400" i="1">
                                                  <a:latin typeface="Cambria Math"/>
                                                </a:rPr>
                                                <m:t>𝑝</m:t>
                                              </m:r>
                                            </m:sup>
                                          </m:sSubSup>
                                          <m:r>
                                            <a:rPr lang="en-US" sz="1400" i="1">
                                              <a:latin typeface="Cambria Math"/>
                                            </a:rPr>
                                            <m:t>−</m:t>
                                          </m:r>
                                          <m:sSubSup>
                                            <m:sSubSupPr>
                                              <m:ctrlPr>
                                                <a:rPr lang="en-US" sz="1400" i="1">
                                                  <a:latin typeface="Cambria Math"/>
                                                </a:rPr>
                                              </m:ctrlPr>
                                            </m:sSubSupPr>
                                            <m:e>
                                              <m:r>
                                                <a:rPr lang="en-US" sz="1400" i="1">
                                                  <a:latin typeface="Cambria Math"/>
                                                </a:rPr>
                                                <m:t>𝐼</m:t>
                                              </m:r>
                                            </m:e>
                                            <m:sub>
                                              <m:r>
                                                <a:rPr lang="en-US" sz="1400" i="1">
                                                  <a:latin typeface="Cambria Math"/>
                                                </a:rPr>
                                                <m:t>2</m:t>
                                              </m:r>
                                            </m:sub>
                                            <m:sup>
                                              <m:r>
                                                <a:rPr lang="en-US" sz="1400" i="1">
                                                  <a:latin typeface="Cambria Math"/>
                                                </a:rPr>
                                                <m:t>𝑝</m:t>
                                              </m:r>
                                            </m:sup>
                                          </m:sSubSup>
                                        </m:e>
                                      </m:d>
                                    </m:e>
                                  </m:nary>
                                </m:e>
                              </m:d>
                            </m:e>
                            <m:sup>
                              <m:r>
                                <a:rPr lang="en-US" sz="1400" b="0" i="1" smtClean="0">
                                  <a:latin typeface="Cambria Math"/>
                                </a:rPr>
                                <m:t>2</m:t>
                              </m:r>
                            </m:sup>
                          </m:sSup>
                        </m:e>
                      </m:rad>
                    </m:oMath>
                  </m:oMathPara>
                </a14:m>
                <a:endParaRPr lang="en-US" sz="1400" dirty="0"/>
              </a:p>
            </p:txBody>
          </p:sp>
        </mc:Choice>
        <mc:Fallback xmlns="">
          <p:sp>
            <p:nvSpPr>
              <p:cNvPr id="11" name="Rectangle 10"/>
              <p:cNvSpPr>
                <a:spLocks noRot="1" noChangeAspect="1" noMove="1" noResize="1" noEditPoints="1" noAdjustHandles="1" noChangeArrowheads="1" noChangeShapeType="1" noTextEdit="1"/>
              </p:cNvSpPr>
              <p:nvPr/>
            </p:nvSpPr>
            <p:spPr>
              <a:xfrm>
                <a:off x="4645356" y="3124994"/>
                <a:ext cx="4270043" cy="1284454"/>
              </a:xfrm>
              <a:prstGeom prst="rect">
                <a:avLst/>
              </a:prstGeom>
              <a:blipFill rotWithShape="1">
                <a:blip r:embed="rId5"/>
                <a:stretch>
                  <a:fillRect l="-2000" t="-3333"/>
                </a:stretch>
              </a:blipFill>
            </p:spPr>
            <p:txBody>
              <a:bodyPr/>
              <a:lstStyle/>
              <a:p>
                <a:r>
                  <a:rPr lang="en-US">
                    <a:noFill/>
                  </a:rPr>
                  <a:t> </a:t>
                </a:r>
              </a:p>
            </p:txBody>
          </p:sp>
        </mc:Fallback>
      </mc:AlternateContent>
      <p:pic>
        <p:nvPicPr>
          <p:cNvPr id="23554"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9091" t="10054" r="8497" b="6876"/>
          <a:stretch/>
        </p:blipFill>
        <p:spPr bwMode="auto">
          <a:xfrm>
            <a:off x="349724" y="4115594"/>
            <a:ext cx="2196152" cy="2013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l="8100" t="11374" r="7666" b="2961"/>
          <a:stretch/>
        </p:blipFill>
        <p:spPr bwMode="auto">
          <a:xfrm>
            <a:off x="6795171" y="4336920"/>
            <a:ext cx="2120228" cy="1836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87741"/>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447800" y="457994"/>
            <a:ext cx="6096000" cy="516731"/>
          </a:xfrm>
          <a:prstGeom prst="rect">
            <a:avLst/>
          </a:prstGeom>
          <a:noFill/>
          <a:ln w="9525">
            <a:noFill/>
          </a:ln>
        </p:spPr>
        <p:txBody>
          <a:bodyPr wrap="none" lIns="0" tIns="0" rIns="0" bIns="0"/>
          <a:lstStyle/>
          <a:p>
            <a:pPr eaLnBrk="1" hangingPunct="1">
              <a:spcAft>
                <a:spcPts val="7775"/>
              </a:spcAft>
            </a:pPr>
            <a:r>
              <a:rPr lang="en-US" sz="3200" b="1" dirty="0" smtClean="0"/>
              <a:t>K-Nearest Neighbors: Distance Metric</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915194"/>
            <a:ext cx="8458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a:t>A distance metric quantifies the similarity or dissimilarity between two images</a:t>
            </a:r>
            <a:r>
              <a:rPr lang="en-US" sz="2300" dirty="0" smtClean="0"/>
              <a:t>.</a:t>
            </a:r>
            <a:endParaRPr lang="en-US" sz="2300" dirty="0"/>
          </a:p>
          <a:p>
            <a:pPr marL="457200" indent="-457200">
              <a:buFont typeface="Wingdings" pitchFamily="2" charset="2"/>
              <a:buChar char="v"/>
            </a:pPr>
            <a:r>
              <a:rPr lang="en-US" sz="2300" dirty="0"/>
              <a:t>Commonly used distance metrics include Euclidean distance, Manhattan distance, and cosine similarity</a:t>
            </a:r>
            <a:r>
              <a:rPr lang="en-US" sz="2300" dirty="0" smtClean="0"/>
              <a:t>.</a:t>
            </a:r>
            <a:endParaRPr lang="en-US" sz="2300" dirty="0"/>
          </a:p>
          <a:p>
            <a:pPr marL="457200" indent="-457200">
              <a:buFont typeface="Wingdings" pitchFamily="2" charset="2"/>
              <a:buChar char="v"/>
            </a:pPr>
            <a:r>
              <a:rPr lang="en-US" sz="2300" dirty="0"/>
              <a:t>The choice of distance metric depends on the image representation and the characteristics of the data.</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mc:AlternateContent xmlns:mc="http://schemas.openxmlformats.org/markup-compatibility/2006" xmlns:a14="http://schemas.microsoft.com/office/drawing/2010/main">
        <mc:Choice Requires="a14">
          <p:sp>
            <p:nvSpPr>
              <p:cNvPr id="2" name="Rectangle 1"/>
              <p:cNvSpPr/>
              <p:nvPr/>
            </p:nvSpPr>
            <p:spPr>
              <a:xfrm>
                <a:off x="609600" y="3083275"/>
                <a:ext cx="3429000" cy="992772"/>
              </a:xfrm>
              <a:prstGeom prst="rect">
                <a:avLst/>
              </a:prstGeom>
            </p:spPr>
            <p:txBody>
              <a:bodyPr wrap="square">
                <a:spAutoFit/>
              </a:bodyPr>
              <a:lstStyle/>
              <a:p>
                <a:r>
                  <a:rPr lang="en-US" sz="2300" b="1" dirty="0" smtClean="0"/>
                  <a:t>L1 (Manhattan) Distance: </a:t>
                </a:r>
              </a:p>
              <a:p>
                <a:pPr/>
                <a14:m>
                  <m:oMathPara xmlns:m="http://schemas.openxmlformats.org/officeDocument/2006/math">
                    <m:oMathParaPr>
                      <m:jc m:val="left"/>
                    </m:oMathParaPr>
                    <m:oMath xmlns:m="http://schemas.openxmlformats.org/officeDocument/2006/math">
                      <m:sSub>
                        <m:sSubPr>
                          <m:ctrlPr>
                            <a:rPr lang="en-US" sz="1400" i="1" smtClean="0">
                              <a:latin typeface="Cambria Math"/>
                            </a:rPr>
                          </m:ctrlPr>
                        </m:sSubPr>
                        <m:e>
                          <m:r>
                            <a:rPr lang="en-US" sz="1400" b="0" i="1" smtClean="0">
                              <a:latin typeface="Cambria Math"/>
                            </a:rPr>
                            <m:t>𝑑</m:t>
                          </m:r>
                        </m:e>
                        <m:sub>
                          <m:r>
                            <a:rPr lang="en-US" sz="1400" b="0" i="1" smtClean="0">
                              <a:latin typeface="Cambria Math"/>
                            </a:rPr>
                            <m:t>1</m:t>
                          </m:r>
                        </m:sub>
                      </m:sSub>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a:rPr>
                                <m:t>𝐼</m:t>
                              </m:r>
                            </m:e>
                            <m:sub>
                              <m:r>
                                <a:rPr lang="en-US" sz="1400" b="0" i="1" smtClean="0">
                                  <a:latin typeface="Cambria Math"/>
                                </a:rPr>
                                <m:t>1</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𝐼</m:t>
                              </m:r>
                            </m:e>
                            <m:sub>
                              <m:r>
                                <a:rPr lang="en-US" sz="1400" b="0" i="1" smtClean="0">
                                  <a:latin typeface="Cambria Math"/>
                                </a:rPr>
                                <m:t>2</m:t>
                              </m:r>
                            </m:sub>
                          </m:sSub>
                        </m:e>
                      </m:d>
                      <m:r>
                        <a:rPr lang="en-US" sz="1400" b="0" i="1" smtClean="0">
                          <a:latin typeface="Cambria Math"/>
                        </a:rPr>
                        <m:t>=</m:t>
                      </m:r>
                      <m:nary>
                        <m:naryPr>
                          <m:chr m:val="∑"/>
                          <m:supHide m:val="on"/>
                          <m:ctrlPr>
                            <a:rPr lang="en-US" sz="1400" b="0" i="1" smtClean="0">
                              <a:latin typeface="Cambria Math"/>
                            </a:rPr>
                          </m:ctrlPr>
                        </m:naryPr>
                        <m:sub>
                          <m:r>
                            <m:rPr>
                              <m:brk m:alnAt="7"/>
                            </m:rPr>
                            <a:rPr lang="en-US" sz="1400" b="0" i="1" smtClean="0">
                              <a:latin typeface="Cambria Math"/>
                            </a:rPr>
                            <m:t>𝑝</m:t>
                          </m:r>
                        </m:sub>
                        <m:sup/>
                        <m:e>
                          <m:d>
                            <m:dPr>
                              <m:begChr m:val="|"/>
                              <m:endChr m:val="|"/>
                              <m:ctrlPr>
                                <a:rPr lang="en-US" sz="1400" b="0" i="1" smtClean="0">
                                  <a:latin typeface="Cambria Math"/>
                                </a:rPr>
                              </m:ctrlPr>
                            </m:dPr>
                            <m:e>
                              <m:sSubSup>
                                <m:sSubSupPr>
                                  <m:ctrlPr>
                                    <a:rPr lang="en-US" sz="1400" b="0" i="1" smtClean="0">
                                      <a:latin typeface="Cambria Math"/>
                                    </a:rPr>
                                  </m:ctrlPr>
                                </m:sSubSupPr>
                                <m:e>
                                  <m:r>
                                    <a:rPr lang="en-US" sz="1400" b="0" i="1" smtClean="0">
                                      <a:latin typeface="Cambria Math"/>
                                    </a:rPr>
                                    <m:t>𝐼</m:t>
                                  </m:r>
                                </m:e>
                                <m:sub>
                                  <m:r>
                                    <a:rPr lang="en-US" sz="1400" b="0" i="1" smtClean="0">
                                      <a:latin typeface="Cambria Math"/>
                                    </a:rPr>
                                    <m:t>1</m:t>
                                  </m:r>
                                </m:sub>
                                <m:sup>
                                  <m:r>
                                    <a:rPr lang="en-US" sz="1400" b="0" i="1" smtClean="0">
                                      <a:latin typeface="Cambria Math"/>
                                    </a:rPr>
                                    <m:t>𝑝</m:t>
                                  </m:r>
                                </m:sup>
                              </m:sSubSup>
                              <m:r>
                                <a:rPr lang="en-US" sz="1400" b="0" i="1" smtClean="0">
                                  <a:latin typeface="Cambria Math"/>
                                </a:rPr>
                                <m:t>−</m:t>
                              </m:r>
                              <m:sSubSup>
                                <m:sSubSupPr>
                                  <m:ctrlPr>
                                    <a:rPr lang="en-US" sz="1400" b="0" i="1" smtClean="0">
                                      <a:latin typeface="Cambria Math"/>
                                    </a:rPr>
                                  </m:ctrlPr>
                                </m:sSubSupPr>
                                <m:e>
                                  <m:r>
                                    <a:rPr lang="en-US" sz="1400" b="0" i="1" smtClean="0">
                                      <a:latin typeface="Cambria Math"/>
                                    </a:rPr>
                                    <m:t>𝐼</m:t>
                                  </m:r>
                                </m:e>
                                <m:sub>
                                  <m:r>
                                    <a:rPr lang="en-US" sz="1400" b="0" i="1" smtClean="0">
                                      <a:latin typeface="Cambria Math"/>
                                    </a:rPr>
                                    <m:t>2</m:t>
                                  </m:r>
                                </m:sub>
                                <m:sup>
                                  <m:r>
                                    <a:rPr lang="en-US" sz="1400" b="0" i="1" smtClean="0">
                                      <a:latin typeface="Cambria Math"/>
                                    </a:rPr>
                                    <m:t>𝑝</m:t>
                                  </m:r>
                                </m:sup>
                              </m:sSubSup>
                            </m:e>
                          </m:d>
                        </m:e>
                      </m:nary>
                    </m:oMath>
                  </m:oMathPara>
                </a14:m>
                <a:endParaRPr lang="en-US" sz="1400" dirty="0"/>
              </a:p>
            </p:txBody>
          </p:sp>
        </mc:Choice>
        <mc:Fallback xmlns="">
          <p:sp>
            <p:nvSpPr>
              <p:cNvPr id="2" name="Rectangle 1"/>
              <p:cNvSpPr>
                <a:spLocks noRot="1" noChangeAspect="1" noMove="1" noResize="1" noEditPoints="1" noAdjustHandles="1" noChangeArrowheads="1" noChangeShapeType="1" noTextEdit="1"/>
              </p:cNvSpPr>
              <p:nvPr/>
            </p:nvSpPr>
            <p:spPr>
              <a:xfrm>
                <a:off x="609600" y="3083275"/>
                <a:ext cx="3429000" cy="992772"/>
              </a:xfrm>
              <a:prstGeom prst="rect">
                <a:avLst/>
              </a:prstGeom>
              <a:blipFill rotWithShape="1">
                <a:blip r:embed="rId4"/>
                <a:stretch>
                  <a:fillRect l="-2487" t="-36810" r="-888" b="-10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4645356" y="3124994"/>
                <a:ext cx="4270043" cy="1284454"/>
              </a:xfrm>
              <a:prstGeom prst="rect">
                <a:avLst/>
              </a:prstGeom>
            </p:spPr>
            <p:txBody>
              <a:bodyPr wrap="square">
                <a:spAutoFit/>
              </a:bodyPr>
              <a:lstStyle/>
              <a:p>
                <a:r>
                  <a:rPr lang="en-US" sz="2300" b="1" dirty="0" smtClean="0"/>
                  <a:t>L2 (Euclidean) Distance: </a:t>
                </a:r>
              </a:p>
              <a:p>
                <a:pPr/>
                <a14:m>
                  <m:oMathPara xmlns:m="http://schemas.openxmlformats.org/officeDocument/2006/math">
                    <m:oMathParaPr>
                      <m:jc m:val="left"/>
                    </m:oMathParaPr>
                    <m:oMath xmlns:m="http://schemas.openxmlformats.org/officeDocument/2006/math">
                      <m:sSub>
                        <m:sSubPr>
                          <m:ctrlPr>
                            <a:rPr lang="en-US" sz="1400" i="1" smtClean="0">
                              <a:latin typeface="Cambria Math"/>
                            </a:rPr>
                          </m:ctrlPr>
                        </m:sSubPr>
                        <m:e>
                          <m:r>
                            <a:rPr lang="en-US" sz="1400" b="0" i="1" smtClean="0">
                              <a:latin typeface="Cambria Math"/>
                            </a:rPr>
                            <m:t>𝑑</m:t>
                          </m:r>
                        </m:e>
                        <m:sub>
                          <m:r>
                            <a:rPr lang="en-US" sz="1400" b="0" i="1" smtClean="0">
                              <a:latin typeface="Cambria Math"/>
                            </a:rPr>
                            <m:t>2</m:t>
                          </m:r>
                        </m:sub>
                      </m:sSub>
                      <m:d>
                        <m:dPr>
                          <m:ctrlPr>
                            <a:rPr lang="en-US" sz="1400" b="0" i="1" smtClean="0">
                              <a:latin typeface="Cambria Math"/>
                            </a:rPr>
                          </m:ctrlPr>
                        </m:dPr>
                        <m:e>
                          <m:sSub>
                            <m:sSubPr>
                              <m:ctrlPr>
                                <a:rPr lang="en-US" sz="1400" b="0" i="1" smtClean="0">
                                  <a:latin typeface="Cambria Math"/>
                                </a:rPr>
                              </m:ctrlPr>
                            </m:sSubPr>
                            <m:e>
                              <m:r>
                                <a:rPr lang="en-US" sz="1400" b="0" i="1" smtClean="0">
                                  <a:latin typeface="Cambria Math"/>
                                </a:rPr>
                                <m:t>𝐼</m:t>
                              </m:r>
                            </m:e>
                            <m:sub>
                              <m:r>
                                <a:rPr lang="en-US" sz="1400" b="0" i="1" smtClean="0">
                                  <a:latin typeface="Cambria Math"/>
                                </a:rPr>
                                <m:t>1</m:t>
                              </m:r>
                            </m:sub>
                          </m:sSub>
                          <m:r>
                            <a:rPr lang="en-US" sz="1400" b="0" i="1" smtClean="0">
                              <a:latin typeface="Cambria Math"/>
                            </a:rPr>
                            <m:t>,</m:t>
                          </m:r>
                          <m:sSub>
                            <m:sSubPr>
                              <m:ctrlPr>
                                <a:rPr lang="en-US" sz="1400" b="0" i="1" smtClean="0">
                                  <a:latin typeface="Cambria Math"/>
                                </a:rPr>
                              </m:ctrlPr>
                            </m:sSubPr>
                            <m:e>
                              <m:r>
                                <a:rPr lang="en-US" sz="1400" b="0" i="1" smtClean="0">
                                  <a:latin typeface="Cambria Math"/>
                                </a:rPr>
                                <m:t>𝐼</m:t>
                              </m:r>
                            </m:e>
                            <m:sub>
                              <m:r>
                                <a:rPr lang="en-US" sz="1400" b="0" i="1" smtClean="0">
                                  <a:latin typeface="Cambria Math"/>
                                </a:rPr>
                                <m:t>2</m:t>
                              </m:r>
                            </m:sub>
                          </m:sSub>
                        </m:e>
                      </m:d>
                      <m:r>
                        <a:rPr lang="en-US" sz="1400" b="0" i="1" smtClean="0">
                          <a:latin typeface="Cambria Math"/>
                        </a:rPr>
                        <m:t>=</m:t>
                      </m:r>
                      <m:rad>
                        <m:radPr>
                          <m:degHide m:val="on"/>
                          <m:ctrlPr>
                            <a:rPr lang="en-US" sz="1400" b="0" i="1" smtClean="0">
                              <a:latin typeface="Cambria Math"/>
                            </a:rPr>
                          </m:ctrlPr>
                        </m:radPr>
                        <m:deg/>
                        <m:e>
                          <m:sSup>
                            <m:sSupPr>
                              <m:ctrlPr>
                                <a:rPr lang="en-US" sz="1400" b="0" i="1" smtClean="0">
                                  <a:latin typeface="Cambria Math"/>
                                </a:rPr>
                              </m:ctrlPr>
                            </m:sSupPr>
                            <m:e>
                              <m:d>
                                <m:dPr>
                                  <m:ctrlPr>
                                    <a:rPr lang="en-US" sz="1400" b="0" i="1" smtClean="0">
                                      <a:latin typeface="Cambria Math"/>
                                    </a:rPr>
                                  </m:ctrlPr>
                                </m:dPr>
                                <m:e>
                                  <m:nary>
                                    <m:naryPr>
                                      <m:chr m:val="∑"/>
                                      <m:supHide m:val="on"/>
                                      <m:ctrlPr>
                                        <a:rPr lang="en-US" sz="1400" i="1">
                                          <a:latin typeface="Cambria Math"/>
                                        </a:rPr>
                                      </m:ctrlPr>
                                    </m:naryPr>
                                    <m:sub>
                                      <m:r>
                                        <m:rPr>
                                          <m:brk m:alnAt="7"/>
                                        </m:rPr>
                                        <a:rPr lang="en-US" sz="1400" i="1">
                                          <a:latin typeface="Cambria Math"/>
                                        </a:rPr>
                                        <m:t>𝑝</m:t>
                                      </m:r>
                                    </m:sub>
                                    <m:sup/>
                                    <m:e>
                                      <m:d>
                                        <m:dPr>
                                          <m:begChr m:val="|"/>
                                          <m:endChr m:val="|"/>
                                          <m:ctrlPr>
                                            <a:rPr lang="en-US" sz="1400" i="1">
                                              <a:latin typeface="Cambria Math"/>
                                            </a:rPr>
                                          </m:ctrlPr>
                                        </m:dPr>
                                        <m:e>
                                          <m:sSubSup>
                                            <m:sSubSupPr>
                                              <m:ctrlPr>
                                                <a:rPr lang="en-US" sz="1400" i="1">
                                                  <a:latin typeface="Cambria Math"/>
                                                </a:rPr>
                                              </m:ctrlPr>
                                            </m:sSubSupPr>
                                            <m:e>
                                              <m:r>
                                                <a:rPr lang="en-US" sz="1400" i="1">
                                                  <a:latin typeface="Cambria Math"/>
                                                </a:rPr>
                                                <m:t>𝐼</m:t>
                                              </m:r>
                                            </m:e>
                                            <m:sub>
                                              <m:r>
                                                <a:rPr lang="en-US" sz="1400" i="1">
                                                  <a:latin typeface="Cambria Math"/>
                                                </a:rPr>
                                                <m:t>1</m:t>
                                              </m:r>
                                            </m:sub>
                                            <m:sup>
                                              <m:r>
                                                <a:rPr lang="en-US" sz="1400" i="1">
                                                  <a:latin typeface="Cambria Math"/>
                                                </a:rPr>
                                                <m:t>𝑝</m:t>
                                              </m:r>
                                            </m:sup>
                                          </m:sSubSup>
                                          <m:r>
                                            <a:rPr lang="en-US" sz="1400" i="1">
                                              <a:latin typeface="Cambria Math"/>
                                            </a:rPr>
                                            <m:t>−</m:t>
                                          </m:r>
                                          <m:sSubSup>
                                            <m:sSubSupPr>
                                              <m:ctrlPr>
                                                <a:rPr lang="en-US" sz="1400" i="1">
                                                  <a:latin typeface="Cambria Math"/>
                                                </a:rPr>
                                              </m:ctrlPr>
                                            </m:sSubSupPr>
                                            <m:e>
                                              <m:r>
                                                <a:rPr lang="en-US" sz="1400" i="1">
                                                  <a:latin typeface="Cambria Math"/>
                                                </a:rPr>
                                                <m:t>𝐼</m:t>
                                              </m:r>
                                            </m:e>
                                            <m:sub>
                                              <m:r>
                                                <a:rPr lang="en-US" sz="1400" i="1">
                                                  <a:latin typeface="Cambria Math"/>
                                                </a:rPr>
                                                <m:t>2</m:t>
                                              </m:r>
                                            </m:sub>
                                            <m:sup>
                                              <m:r>
                                                <a:rPr lang="en-US" sz="1400" i="1">
                                                  <a:latin typeface="Cambria Math"/>
                                                </a:rPr>
                                                <m:t>𝑝</m:t>
                                              </m:r>
                                            </m:sup>
                                          </m:sSubSup>
                                        </m:e>
                                      </m:d>
                                    </m:e>
                                  </m:nary>
                                </m:e>
                              </m:d>
                            </m:e>
                            <m:sup>
                              <m:r>
                                <a:rPr lang="en-US" sz="1400" b="0" i="1" smtClean="0">
                                  <a:latin typeface="Cambria Math"/>
                                </a:rPr>
                                <m:t>2</m:t>
                              </m:r>
                            </m:sup>
                          </m:sSup>
                        </m:e>
                      </m:rad>
                    </m:oMath>
                  </m:oMathPara>
                </a14:m>
                <a:endParaRPr lang="en-US" sz="1400" dirty="0"/>
              </a:p>
            </p:txBody>
          </p:sp>
        </mc:Choice>
        <mc:Fallback xmlns="">
          <p:sp>
            <p:nvSpPr>
              <p:cNvPr id="11" name="Rectangle 10"/>
              <p:cNvSpPr>
                <a:spLocks noRot="1" noChangeAspect="1" noMove="1" noResize="1" noEditPoints="1" noAdjustHandles="1" noChangeArrowheads="1" noChangeShapeType="1" noTextEdit="1"/>
              </p:cNvSpPr>
              <p:nvPr/>
            </p:nvSpPr>
            <p:spPr>
              <a:xfrm>
                <a:off x="4645356" y="3124994"/>
                <a:ext cx="4270043" cy="1284454"/>
              </a:xfrm>
              <a:prstGeom prst="rect">
                <a:avLst/>
              </a:prstGeom>
              <a:blipFill rotWithShape="1">
                <a:blip r:embed="rId5"/>
                <a:stretch>
                  <a:fillRect l="-2000" t="-3333"/>
                </a:stretch>
              </a:blipFill>
            </p:spPr>
            <p:txBody>
              <a:bodyPr/>
              <a:lstStyle/>
              <a:p>
                <a:r>
                  <a:rPr lang="en-US">
                    <a:noFill/>
                  </a:rPr>
                  <a:t> </a:t>
                </a:r>
              </a:p>
            </p:txBody>
          </p:sp>
        </mc:Fallback>
      </mc:AlternateContent>
      <p:pic>
        <p:nvPicPr>
          <p:cNvPr id="24578"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5723" t="2491" r="2625"/>
          <a:stretch/>
        </p:blipFill>
        <p:spPr bwMode="auto">
          <a:xfrm>
            <a:off x="539087" y="4267994"/>
            <a:ext cx="2531660" cy="19706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4436216"/>
            <a:ext cx="2527182" cy="181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726425" y="3852909"/>
            <a:ext cx="688644" cy="446276"/>
          </a:xfrm>
          <a:prstGeom prst="rect">
            <a:avLst/>
          </a:prstGeom>
        </p:spPr>
        <p:txBody>
          <a:bodyPr wrap="square">
            <a:spAutoFit/>
          </a:bodyPr>
          <a:lstStyle/>
          <a:p>
            <a:r>
              <a:rPr lang="en-US" sz="2300" dirty="0" smtClean="0"/>
              <a:t>K=1</a:t>
            </a:r>
            <a:endParaRPr lang="en-US" sz="2300" dirty="0"/>
          </a:p>
        </p:txBody>
      </p:sp>
      <p:sp>
        <p:nvSpPr>
          <p:cNvPr id="13" name="Rectangle 12"/>
          <p:cNvSpPr/>
          <p:nvPr/>
        </p:nvSpPr>
        <p:spPr>
          <a:xfrm>
            <a:off x="7391400" y="4044856"/>
            <a:ext cx="688644" cy="446276"/>
          </a:xfrm>
          <a:prstGeom prst="rect">
            <a:avLst/>
          </a:prstGeom>
        </p:spPr>
        <p:txBody>
          <a:bodyPr wrap="square">
            <a:spAutoFit/>
          </a:bodyPr>
          <a:lstStyle/>
          <a:p>
            <a:r>
              <a:rPr lang="en-US" sz="2300" dirty="0" smtClean="0"/>
              <a:t>K=1</a:t>
            </a:r>
            <a:endParaRPr lang="en-US" sz="2300" dirty="0"/>
          </a:p>
        </p:txBody>
      </p:sp>
    </p:spTree>
    <p:extLst>
      <p:ext uri="{BB962C8B-B14F-4D97-AF65-F5344CB8AC3E}">
        <p14:creationId xmlns:p14="http://schemas.microsoft.com/office/powerpoint/2010/main" val="6017645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p:nvPr/>
        </p:nvSpPr>
        <p:spPr>
          <a:xfrm>
            <a:off x="1209675" y="627063"/>
            <a:ext cx="4276725" cy="592931"/>
          </a:xfrm>
          <a:prstGeom prst="rect">
            <a:avLst/>
          </a:prstGeom>
          <a:noFill/>
          <a:ln w="9525">
            <a:noFill/>
          </a:ln>
        </p:spPr>
        <p:txBody>
          <a:bodyPr wrap="none" lIns="0" tIns="0" rIns="0" bIns="0"/>
          <a:lstStyle/>
          <a:p>
            <a:pPr eaLnBrk="1" hangingPunct="1">
              <a:spcAft>
                <a:spcPts val="7775"/>
              </a:spcAft>
            </a:pPr>
            <a:r>
              <a:rPr lang="en-US" sz="3500" b="1" dirty="0" smtClean="0">
                <a:solidFill>
                  <a:srgbClr val="A2AC00"/>
                </a:solidFill>
                <a:latin typeface="Arial" panose="020B0604020202020204" pitchFamily="34" charset="0"/>
              </a:rPr>
              <a:t>Learning Outcomes</a:t>
            </a:r>
            <a:endParaRPr sz="35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8" name="Text Box 8"/>
          <p:cNvSpPr txBox="1"/>
          <p:nvPr/>
        </p:nvSpPr>
        <p:spPr>
          <a:xfrm>
            <a:off x="304801" y="1518920"/>
            <a:ext cx="8686800" cy="3524042"/>
          </a:xfrm>
          <a:prstGeom prst="rect">
            <a:avLst/>
          </a:prstGeom>
          <a:noFill/>
        </p:spPr>
        <p:txBody>
          <a:bodyPr wrap="square" rtlCol="0">
            <a:spAutoFit/>
          </a:bodyPr>
          <a:lstStyle/>
          <a:p>
            <a:pPr marL="514350" indent="-514350" algn="just">
              <a:lnSpc>
                <a:spcPct val="130000"/>
              </a:lnSpc>
              <a:spcBef>
                <a:spcPts val="600"/>
              </a:spcBef>
              <a:buFont typeface="Wingdings" panose="05000000000000000000" charset="0"/>
              <a:buAutoNum type="arabicPeriod"/>
            </a:pPr>
            <a:r>
              <a:rPr lang="en-US" sz="2000" dirty="0" smtClean="0"/>
              <a:t>Understand the  basic </a:t>
            </a:r>
            <a:r>
              <a:rPr lang="en-US" sz="2000" dirty="0"/>
              <a:t>building block for more complex computer vision </a:t>
            </a:r>
            <a:r>
              <a:rPr lang="en-US" sz="2000" dirty="0" smtClean="0"/>
              <a:t>tasks</a:t>
            </a:r>
          </a:p>
          <a:p>
            <a:pPr marL="514350" indent="-514350" algn="just">
              <a:lnSpc>
                <a:spcPct val="130000"/>
              </a:lnSpc>
              <a:spcBef>
                <a:spcPts val="600"/>
              </a:spcBef>
              <a:buFont typeface="Wingdings" panose="05000000000000000000" charset="0"/>
              <a:buAutoNum type="arabicPeriod"/>
            </a:pPr>
            <a:r>
              <a:rPr lang="en-US" sz="2000" dirty="0"/>
              <a:t>By the end of this topic, students should be able to grasp the process of image classification, the challenges it poses, and the various methods used for </a:t>
            </a:r>
            <a:r>
              <a:rPr lang="en-US" sz="2000" dirty="0" smtClean="0"/>
              <a:t>classification</a:t>
            </a:r>
          </a:p>
          <a:p>
            <a:pPr marL="514350" indent="-514350" algn="just">
              <a:lnSpc>
                <a:spcPct val="130000"/>
              </a:lnSpc>
              <a:spcBef>
                <a:spcPts val="600"/>
              </a:spcBef>
              <a:buFont typeface="Wingdings" panose="05000000000000000000" charset="0"/>
              <a:buAutoNum type="arabicPeriod"/>
            </a:pPr>
            <a:r>
              <a:rPr lang="en-US" sz="2000" dirty="0"/>
              <a:t>This </a:t>
            </a:r>
            <a:r>
              <a:rPr lang="en-US" sz="2000" dirty="0" smtClean="0"/>
              <a:t>topic will introduce </a:t>
            </a:r>
            <a:r>
              <a:rPr lang="en-US" sz="2000" dirty="0"/>
              <a:t>students to the concept of letting the data dictate the model's behavior, which is fundamental to modern machine learning. </a:t>
            </a:r>
            <a:endParaRPr lang="en-US" sz="2000" dirty="0" smtClean="0"/>
          </a:p>
          <a:p>
            <a:pPr marL="514350" indent="-514350" algn="just">
              <a:lnSpc>
                <a:spcPct val="130000"/>
              </a:lnSpc>
              <a:spcBef>
                <a:spcPts val="600"/>
              </a:spcBef>
              <a:buFont typeface="Wingdings" panose="05000000000000000000" charset="0"/>
              <a:buAutoNum type="arabicPeriod"/>
            </a:pPr>
            <a:r>
              <a:rPr lang="en-US" sz="2000" dirty="0" smtClean="0"/>
              <a:t>Students will be prepared </a:t>
            </a:r>
            <a:r>
              <a:rPr lang="en-US" sz="2000" dirty="0"/>
              <a:t>to tackle real-world scenarios where images might not conform perfectly to textbook definitions. </a:t>
            </a:r>
            <a:endParaRPr lang="en-US" sz="2000" kern="0" dirty="0" smtClean="0">
              <a:latin typeface="Times New Roman" panose="02020603050405020304" charset="0"/>
              <a:ea typeface="Microsoft YaHei" panose="020B0503020204020204" pitchFamily="34" charset="-122"/>
              <a:cs typeface="Times New Roman" panose="02020603050405020304" charset="0"/>
              <a:sym typeface="+mn-lt"/>
            </a:endParaRPr>
          </a:p>
        </p:txBody>
      </p:sp>
    </p:spTree>
    <p:extLst>
      <p:ext uri="{BB962C8B-B14F-4D97-AF65-F5344CB8AC3E}">
        <p14:creationId xmlns:p14="http://schemas.microsoft.com/office/powerpoint/2010/main" val="1300638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14600" y="550863"/>
            <a:ext cx="3352800" cy="516731"/>
          </a:xfrm>
          <a:prstGeom prst="rect">
            <a:avLst/>
          </a:prstGeom>
          <a:noFill/>
          <a:ln w="9525">
            <a:noFill/>
          </a:ln>
        </p:spPr>
        <p:txBody>
          <a:bodyPr wrap="none" lIns="0" tIns="0" rIns="0" bIns="0"/>
          <a:lstStyle/>
          <a:p>
            <a:pPr eaLnBrk="1" hangingPunct="1">
              <a:spcAft>
                <a:spcPts val="7775"/>
              </a:spcAft>
            </a:pPr>
            <a:r>
              <a:rPr lang="en-US" sz="3200" b="1" dirty="0" smtClean="0"/>
              <a:t>Hyper-parameters:</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1067594"/>
            <a:ext cx="84582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err="1"/>
              <a:t>Hyperparameters</a:t>
            </a:r>
            <a:r>
              <a:rPr lang="en-US" sz="2300" dirty="0"/>
              <a:t> are parameters that are not learned from the data but need to be set before training the classifier.</a:t>
            </a:r>
          </a:p>
          <a:p>
            <a:pPr marL="457200" indent="-457200">
              <a:buFont typeface="Wingdings" pitchFamily="2" charset="2"/>
              <a:buChar char="v"/>
            </a:pPr>
            <a:r>
              <a:rPr lang="en-US" sz="2300" dirty="0"/>
              <a:t>In KNN, the value of K and the choice of distance metric are </a:t>
            </a:r>
            <a:r>
              <a:rPr lang="en-US" sz="2300" dirty="0" err="1"/>
              <a:t>hyperparameters</a:t>
            </a:r>
            <a:r>
              <a:rPr lang="en-US" sz="2300" dirty="0"/>
              <a:t> that can significantly affect the performance of the classifier.</a:t>
            </a:r>
          </a:p>
          <a:p>
            <a:pPr marL="457200" indent="-457200">
              <a:buFont typeface="Wingdings" pitchFamily="2" charset="2"/>
              <a:buChar char="v"/>
            </a:pPr>
            <a:r>
              <a:rPr lang="en-US" sz="2300" dirty="0"/>
              <a:t>Finding the best values for these </a:t>
            </a:r>
            <a:r>
              <a:rPr lang="en-US" sz="2300" dirty="0" err="1"/>
              <a:t>hyperparameters</a:t>
            </a:r>
            <a:r>
              <a:rPr lang="en-US" sz="2300" dirty="0"/>
              <a:t> often requires experimentation and validation.</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2" name="Rectangle 1"/>
          <p:cNvSpPr/>
          <p:nvPr/>
        </p:nvSpPr>
        <p:spPr>
          <a:xfrm>
            <a:off x="2057400" y="3924975"/>
            <a:ext cx="5753100" cy="800219"/>
          </a:xfrm>
          <a:prstGeom prst="rect">
            <a:avLst/>
          </a:prstGeom>
        </p:spPr>
        <p:txBody>
          <a:bodyPr wrap="square">
            <a:spAutoFit/>
          </a:bodyPr>
          <a:lstStyle/>
          <a:p>
            <a:pPr marL="457200" indent="-457200">
              <a:buFont typeface="Wingdings" pitchFamily="2" charset="2"/>
              <a:buChar char="v"/>
            </a:pPr>
            <a:r>
              <a:rPr lang="en-US" sz="2300" dirty="0" smtClean="0"/>
              <a:t>What is the best value of K to use?</a:t>
            </a:r>
          </a:p>
          <a:p>
            <a:pPr marL="457200" indent="-457200">
              <a:buFont typeface="Wingdings" pitchFamily="2" charset="2"/>
              <a:buChar char="v"/>
            </a:pPr>
            <a:r>
              <a:rPr lang="en-US" sz="2300" dirty="0" smtClean="0"/>
              <a:t>What is the best distance to use?</a:t>
            </a:r>
            <a:endParaRPr lang="en-US" sz="2300" dirty="0"/>
          </a:p>
        </p:txBody>
      </p:sp>
    </p:spTree>
    <p:extLst>
      <p:ext uri="{BB962C8B-B14F-4D97-AF65-F5344CB8AC3E}">
        <p14:creationId xmlns:p14="http://schemas.microsoft.com/office/powerpoint/2010/main" val="2769659771"/>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14600" y="550863"/>
            <a:ext cx="3352800" cy="516731"/>
          </a:xfrm>
          <a:prstGeom prst="rect">
            <a:avLst/>
          </a:prstGeom>
          <a:noFill/>
          <a:ln w="9525">
            <a:noFill/>
          </a:ln>
        </p:spPr>
        <p:txBody>
          <a:bodyPr wrap="none" lIns="0" tIns="0" rIns="0" bIns="0"/>
          <a:lstStyle/>
          <a:p>
            <a:pPr eaLnBrk="1" hangingPunct="1">
              <a:spcAft>
                <a:spcPts val="7775"/>
              </a:spcAft>
            </a:pPr>
            <a:r>
              <a:rPr lang="en-US" sz="3200" b="1" dirty="0" smtClean="0"/>
              <a:t>Hyper-parameters:</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1067594"/>
            <a:ext cx="8458200"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err="1"/>
              <a:t>Hyperparameters</a:t>
            </a:r>
            <a:r>
              <a:rPr lang="en-US" sz="2300" dirty="0"/>
              <a:t> are parameters that are not learned from the data but need to be set before training the classifier.</a:t>
            </a:r>
          </a:p>
          <a:p>
            <a:pPr marL="457200" indent="-457200">
              <a:buFont typeface="Wingdings" pitchFamily="2" charset="2"/>
              <a:buChar char="v"/>
            </a:pPr>
            <a:r>
              <a:rPr lang="en-US" sz="2300" dirty="0"/>
              <a:t>In KNN, the value of K and the choice of distance metric are </a:t>
            </a:r>
            <a:r>
              <a:rPr lang="en-US" sz="2300" dirty="0" err="1"/>
              <a:t>hyperparameters</a:t>
            </a:r>
            <a:r>
              <a:rPr lang="en-US" sz="2300" dirty="0"/>
              <a:t> that can significantly affect the performance of the classifier.</a:t>
            </a:r>
          </a:p>
          <a:p>
            <a:pPr marL="457200" indent="-457200">
              <a:buFont typeface="Wingdings" pitchFamily="2" charset="2"/>
              <a:buChar char="v"/>
            </a:pPr>
            <a:r>
              <a:rPr lang="en-US" sz="2300" dirty="0"/>
              <a:t>Finding the best values for these </a:t>
            </a:r>
            <a:r>
              <a:rPr lang="en-US" sz="2300" dirty="0" err="1"/>
              <a:t>hyperparameters</a:t>
            </a:r>
            <a:r>
              <a:rPr lang="en-US" sz="2300" dirty="0"/>
              <a:t> often requires experimentation and validation.</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2" name="Rectangle 1"/>
          <p:cNvSpPr/>
          <p:nvPr/>
        </p:nvSpPr>
        <p:spPr>
          <a:xfrm>
            <a:off x="2057400" y="3924975"/>
            <a:ext cx="5753100" cy="800219"/>
          </a:xfrm>
          <a:prstGeom prst="rect">
            <a:avLst/>
          </a:prstGeom>
        </p:spPr>
        <p:txBody>
          <a:bodyPr wrap="square">
            <a:spAutoFit/>
          </a:bodyPr>
          <a:lstStyle/>
          <a:p>
            <a:pPr marL="457200" indent="-457200">
              <a:buFont typeface="Wingdings" pitchFamily="2" charset="2"/>
              <a:buChar char="v"/>
            </a:pPr>
            <a:r>
              <a:rPr lang="en-US" sz="2300" dirty="0" smtClean="0"/>
              <a:t>What is the best value of K to use?</a:t>
            </a:r>
          </a:p>
          <a:p>
            <a:pPr marL="457200" indent="-457200">
              <a:buFont typeface="Wingdings" pitchFamily="2" charset="2"/>
              <a:buChar char="v"/>
            </a:pPr>
            <a:r>
              <a:rPr lang="en-US" sz="2300" dirty="0" smtClean="0"/>
              <a:t>What is the best distance to use?</a:t>
            </a:r>
            <a:endParaRPr lang="en-US" sz="2300" dirty="0"/>
          </a:p>
        </p:txBody>
      </p:sp>
      <p:sp>
        <p:nvSpPr>
          <p:cNvPr id="7" name="Rectangle 6"/>
          <p:cNvSpPr/>
          <p:nvPr/>
        </p:nvSpPr>
        <p:spPr>
          <a:xfrm>
            <a:off x="304800" y="4991775"/>
            <a:ext cx="8610600" cy="800219"/>
          </a:xfrm>
          <a:prstGeom prst="rect">
            <a:avLst/>
          </a:prstGeom>
        </p:spPr>
        <p:txBody>
          <a:bodyPr wrap="square">
            <a:spAutoFit/>
          </a:bodyPr>
          <a:lstStyle/>
          <a:p>
            <a:r>
              <a:rPr lang="en-US" sz="2300" dirty="0" smtClean="0">
                <a:solidFill>
                  <a:srgbClr val="FF0000"/>
                </a:solidFill>
              </a:rPr>
              <a:t>This is considered problem-dependent.</a:t>
            </a:r>
          </a:p>
          <a:p>
            <a:r>
              <a:rPr lang="en-US" sz="2300" dirty="0" smtClean="0">
                <a:solidFill>
                  <a:srgbClr val="FF0000"/>
                </a:solidFill>
              </a:rPr>
              <a:t>You must try them all out and see what works best</a:t>
            </a:r>
            <a:endParaRPr lang="en-US" sz="2300" dirty="0">
              <a:solidFill>
                <a:srgbClr val="FF0000"/>
              </a:solidFill>
            </a:endParaRPr>
          </a:p>
        </p:txBody>
      </p:sp>
    </p:spTree>
    <p:extLst>
      <p:ext uri="{BB962C8B-B14F-4D97-AF65-F5344CB8AC3E}">
        <p14:creationId xmlns:p14="http://schemas.microsoft.com/office/powerpoint/2010/main" val="210375503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14600" y="550863"/>
            <a:ext cx="3352800" cy="516731"/>
          </a:xfrm>
          <a:prstGeom prst="rect">
            <a:avLst/>
          </a:prstGeom>
          <a:noFill/>
          <a:ln w="9525">
            <a:noFill/>
          </a:ln>
        </p:spPr>
        <p:txBody>
          <a:bodyPr wrap="none" lIns="0" tIns="0" rIns="0" bIns="0"/>
          <a:lstStyle/>
          <a:p>
            <a:pPr eaLnBrk="1" hangingPunct="1">
              <a:spcAft>
                <a:spcPts val="7775"/>
              </a:spcAft>
            </a:pPr>
            <a:r>
              <a:rPr lang="en-US" sz="3200" b="1" dirty="0" smtClean="0"/>
              <a:t>Hyper-parameters Setting:</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8" name="Rectangle 7"/>
          <p:cNvSpPr/>
          <p:nvPr/>
        </p:nvSpPr>
        <p:spPr>
          <a:xfrm>
            <a:off x="152400" y="1688118"/>
            <a:ext cx="8610600" cy="446276"/>
          </a:xfrm>
          <a:prstGeom prst="rect">
            <a:avLst/>
          </a:prstGeom>
        </p:spPr>
        <p:txBody>
          <a:bodyPr wrap="square">
            <a:spAutoFit/>
          </a:bodyPr>
          <a:lstStyle/>
          <a:p>
            <a:pPr marL="457200" indent="-457200">
              <a:buFont typeface="Wingdings" pitchFamily="2" charset="2"/>
              <a:buChar char="v"/>
            </a:pPr>
            <a:r>
              <a:rPr lang="en-US" sz="2300" dirty="0" smtClean="0"/>
              <a:t>Try #1: Choose hyper-parameters that work best on the data</a:t>
            </a:r>
            <a:endParaRPr lang="en-US" sz="2300" dirty="0"/>
          </a:p>
        </p:txBody>
      </p:sp>
      <p:sp>
        <p:nvSpPr>
          <p:cNvPr id="3" name="Rectangle 2"/>
          <p:cNvSpPr/>
          <p:nvPr/>
        </p:nvSpPr>
        <p:spPr>
          <a:xfrm>
            <a:off x="323566" y="2972594"/>
            <a:ext cx="8534400" cy="9144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t>Your Dataset</a:t>
            </a:r>
            <a:endParaRPr lang="en-US" sz="2300" dirty="0"/>
          </a:p>
        </p:txBody>
      </p:sp>
    </p:spTree>
    <p:extLst>
      <p:ext uri="{BB962C8B-B14F-4D97-AF65-F5344CB8AC3E}">
        <p14:creationId xmlns:p14="http://schemas.microsoft.com/office/powerpoint/2010/main" val="947934134"/>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14600" y="550863"/>
            <a:ext cx="3352800" cy="516731"/>
          </a:xfrm>
          <a:prstGeom prst="rect">
            <a:avLst/>
          </a:prstGeom>
          <a:noFill/>
          <a:ln w="9525">
            <a:noFill/>
          </a:ln>
        </p:spPr>
        <p:txBody>
          <a:bodyPr wrap="none" lIns="0" tIns="0" rIns="0" bIns="0"/>
          <a:lstStyle/>
          <a:p>
            <a:pPr eaLnBrk="1" hangingPunct="1">
              <a:spcAft>
                <a:spcPts val="7775"/>
              </a:spcAft>
            </a:pPr>
            <a:r>
              <a:rPr lang="en-US" sz="3200" b="1" dirty="0" smtClean="0"/>
              <a:t>Hyper-parameters Setting</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6"/>
          <p:cNvSpPr/>
          <p:nvPr/>
        </p:nvSpPr>
        <p:spPr>
          <a:xfrm>
            <a:off x="5486400" y="4115594"/>
            <a:ext cx="3581400" cy="800219"/>
          </a:xfrm>
          <a:prstGeom prst="rect">
            <a:avLst/>
          </a:prstGeom>
        </p:spPr>
        <p:txBody>
          <a:bodyPr wrap="square">
            <a:spAutoFit/>
          </a:bodyPr>
          <a:lstStyle/>
          <a:p>
            <a:r>
              <a:rPr lang="en-US" sz="2300" dirty="0" smtClean="0">
                <a:solidFill>
                  <a:srgbClr val="FF0000"/>
                </a:solidFill>
              </a:rPr>
              <a:t>BAD: K=1 always works perfectly on training data</a:t>
            </a:r>
            <a:endParaRPr lang="en-US" sz="2300" dirty="0">
              <a:solidFill>
                <a:srgbClr val="FF0000"/>
              </a:solidFill>
            </a:endParaRPr>
          </a:p>
        </p:txBody>
      </p:sp>
      <p:sp>
        <p:nvSpPr>
          <p:cNvPr id="8" name="Rectangle 7"/>
          <p:cNvSpPr/>
          <p:nvPr/>
        </p:nvSpPr>
        <p:spPr>
          <a:xfrm>
            <a:off x="152400" y="1688118"/>
            <a:ext cx="8610600" cy="446276"/>
          </a:xfrm>
          <a:prstGeom prst="rect">
            <a:avLst/>
          </a:prstGeom>
        </p:spPr>
        <p:txBody>
          <a:bodyPr wrap="square">
            <a:spAutoFit/>
          </a:bodyPr>
          <a:lstStyle/>
          <a:p>
            <a:r>
              <a:rPr lang="en-US" sz="2300" b="1" dirty="0" smtClean="0"/>
              <a:t>Try #1: </a:t>
            </a:r>
            <a:r>
              <a:rPr lang="en-US" sz="2300" dirty="0" smtClean="0"/>
              <a:t>Choose hyper-parameters that work best on the data</a:t>
            </a:r>
            <a:endParaRPr lang="en-US" sz="2300" dirty="0"/>
          </a:p>
        </p:txBody>
      </p:sp>
      <p:sp>
        <p:nvSpPr>
          <p:cNvPr id="3" name="Rectangle 2"/>
          <p:cNvSpPr/>
          <p:nvPr/>
        </p:nvSpPr>
        <p:spPr>
          <a:xfrm>
            <a:off x="323566" y="2972594"/>
            <a:ext cx="8534400" cy="9144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t>Your Dataset</a:t>
            </a:r>
            <a:endParaRPr lang="en-US" sz="2300" dirty="0"/>
          </a:p>
        </p:txBody>
      </p:sp>
    </p:spTree>
    <p:extLst>
      <p:ext uri="{BB962C8B-B14F-4D97-AF65-F5344CB8AC3E}">
        <p14:creationId xmlns:p14="http://schemas.microsoft.com/office/powerpoint/2010/main" val="749149505"/>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14600" y="550863"/>
            <a:ext cx="3352800" cy="516731"/>
          </a:xfrm>
          <a:prstGeom prst="rect">
            <a:avLst/>
          </a:prstGeom>
          <a:noFill/>
          <a:ln w="9525">
            <a:noFill/>
          </a:ln>
        </p:spPr>
        <p:txBody>
          <a:bodyPr wrap="none" lIns="0" tIns="0" rIns="0" bIns="0"/>
          <a:lstStyle/>
          <a:p>
            <a:pPr eaLnBrk="1" hangingPunct="1">
              <a:spcAft>
                <a:spcPts val="7775"/>
              </a:spcAft>
            </a:pPr>
            <a:r>
              <a:rPr lang="en-US" sz="3200" b="1" dirty="0" smtClean="0"/>
              <a:t>Hyper-parameters Setting</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6"/>
          <p:cNvSpPr/>
          <p:nvPr/>
        </p:nvSpPr>
        <p:spPr>
          <a:xfrm>
            <a:off x="5203209" y="1524794"/>
            <a:ext cx="3581400" cy="800219"/>
          </a:xfrm>
          <a:prstGeom prst="rect">
            <a:avLst/>
          </a:prstGeom>
        </p:spPr>
        <p:txBody>
          <a:bodyPr wrap="square">
            <a:spAutoFit/>
          </a:bodyPr>
          <a:lstStyle/>
          <a:p>
            <a:r>
              <a:rPr lang="en-US" sz="2300" dirty="0" smtClean="0">
                <a:solidFill>
                  <a:srgbClr val="FF0000"/>
                </a:solidFill>
              </a:rPr>
              <a:t>BAD: K=1 always works perfectly on training data</a:t>
            </a:r>
            <a:endParaRPr lang="en-US" sz="2300" dirty="0">
              <a:solidFill>
                <a:srgbClr val="FF0000"/>
              </a:solidFill>
            </a:endParaRPr>
          </a:p>
        </p:txBody>
      </p:sp>
      <p:sp>
        <p:nvSpPr>
          <p:cNvPr id="8" name="Rectangle 7"/>
          <p:cNvSpPr/>
          <p:nvPr/>
        </p:nvSpPr>
        <p:spPr>
          <a:xfrm>
            <a:off x="152400" y="1208832"/>
            <a:ext cx="4114800" cy="1154162"/>
          </a:xfrm>
          <a:prstGeom prst="rect">
            <a:avLst/>
          </a:prstGeom>
        </p:spPr>
        <p:txBody>
          <a:bodyPr wrap="square">
            <a:spAutoFit/>
          </a:bodyPr>
          <a:lstStyle/>
          <a:p>
            <a:r>
              <a:rPr lang="en-US" sz="2300" b="1" dirty="0" smtClean="0"/>
              <a:t>Try #1: </a:t>
            </a:r>
            <a:r>
              <a:rPr lang="en-US" sz="2300" dirty="0" smtClean="0"/>
              <a:t>Choose hyper-parameters that work best on the data</a:t>
            </a:r>
            <a:endParaRPr lang="en-US" sz="2300" dirty="0"/>
          </a:p>
        </p:txBody>
      </p:sp>
      <p:sp>
        <p:nvSpPr>
          <p:cNvPr id="3" name="Rectangle 2"/>
          <p:cNvSpPr/>
          <p:nvPr/>
        </p:nvSpPr>
        <p:spPr>
          <a:xfrm>
            <a:off x="457200" y="2591594"/>
            <a:ext cx="8534400" cy="6452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t>Your Dataset</a:t>
            </a:r>
            <a:endParaRPr lang="en-US" sz="2300" dirty="0"/>
          </a:p>
        </p:txBody>
      </p:sp>
      <p:sp>
        <p:nvSpPr>
          <p:cNvPr id="9" name="Rectangle 8"/>
          <p:cNvSpPr/>
          <p:nvPr/>
        </p:nvSpPr>
        <p:spPr>
          <a:xfrm>
            <a:off x="457200" y="4613394"/>
            <a:ext cx="8534400" cy="6452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t>Train</a:t>
            </a:r>
            <a:endParaRPr lang="en-US" sz="2300" dirty="0"/>
          </a:p>
        </p:txBody>
      </p:sp>
      <p:sp>
        <p:nvSpPr>
          <p:cNvPr id="10" name="Rectangle 9"/>
          <p:cNvSpPr/>
          <p:nvPr/>
        </p:nvSpPr>
        <p:spPr>
          <a:xfrm>
            <a:off x="304800" y="3418632"/>
            <a:ext cx="5257800" cy="1154162"/>
          </a:xfrm>
          <a:prstGeom prst="rect">
            <a:avLst/>
          </a:prstGeom>
        </p:spPr>
        <p:txBody>
          <a:bodyPr wrap="square">
            <a:spAutoFit/>
          </a:bodyPr>
          <a:lstStyle/>
          <a:p>
            <a:r>
              <a:rPr lang="en-US" sz="2300" b="1" dirty="0" smtClean="0"/>
              <a:t>Try #2: </a:t>
            </a:r>
            <a:r>
              <a:rPr lang="en-US" sz="2300" dirty="0" smtClean="0"/>
              <a:t>Split data into train and test, choose </a:t>
            </a:r>
            <a:r>
              <a:rPr lang="en-US" sz="2300" dirty="0" err="1" smtClean="0"/>
              <a:t>hyperparameter</a:t>
            </a:r>
            <a:r>
              <a:rPr lang="en-US" sz="2300" dirty="0" smtClean="0"/>
              <a:t> that work best on test data</a:t>
            </a:r>
            <a:endParaRPr lang="en-US" sz="2300" dirty="0"/>
          </a:p>
        </p:txBody>
      </p:sp>
      <p:sp>
        <p:nvSpPr>
          <p:cNvPr id="11" name="Rectangle 10"/>
          <p:cNvSpPr/>
          <p:nvPr/>
        </p:nvSpPr>
        <p:spPr>
          <a:xfrm>
            <a:off x="6858000" y="4613394"/>
            <a:ext cx="2133600" cy="6452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300" dirty="0" smtClean="0"/>
              <a:t>Test</a:t>
            </a:r>
            <a:endParaRPr lang="en-US" sz="2300" dirty="0"/>
          </a:p>
        </p:txBody>
      </p:sp>
    </p:spTree>
    <p:extLst>
      <p:ext uri="{BB962C8B-B14F-4D97-AF65-F5344CB8AC3E}">
        <p14:creationId xmlns:p14="http://schemas.microsoft.com/office/powerpoint/2010/main" val="3746679548"/>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14600" y="550863"/>
            <a:ext cx="3352800" cy="516731"/>
          </a:xfrm>
          <a:prstGeom prst="rect">
            <a:avLst/>
          </a:prstGeom>
          <a:noFill/>
          <a:ln w="9525">
            <a:noFill/>
          </a:ln>
        </p:spPr>
        <p:txBody>
          <a:bodyPr wrap="none" lIns="0" tIns="0" rIns="0" bIns="0"/>
          <a:lstStyle/>
          <a:p>
            <a:pPr eaLnBrk="1" hangingPunct="1">
              <a:spcAft>
                <a:spcPts val="7775"/>
              </a:spcAft>
            </a:pPr>
            <a:r>
              <a:rPr lang="en-US" sz="3200" b="1" dirty="0" smtClean="0"/>
              <a:t>Hyper-parameters Setting</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6"/>
          <p:cNvSpPr/>
          <p:nvPr/>
        </p:nvSpPr>
        <p:spPr>
          <a:xfrm>
            <a:off x="5232779" y="1524794"/>
            <a:ext cx="3581400" cy="800219"/>
          </a:xfrm>
          <a:prstGeom prst="rect">
            <a:avLst/>
          </a:prstGeom>
        </p:spPr>
        <p:txBody>
          <a:bodyPr wrap="square">
            <a:spAutoFit/>
          </a:bodyPr>
          <a:lstStyle/>
          <a:p>
            <a:r>
              <a:rPr lang="en-US" sz="2300" dirty="0" smtClean="0">
                <a:solidFill>
                  <a:srgbClr val="FF0000"/>
                </a:solidFill>
              </a:rPr>
              <a:t>BAD: K=1 always works perfectly on training data</a:t>
            </a:r>
            <a:endParaRPr lang="en-US" sz="2300" dirty="0">
              <a:solidFill>
                <a:srgbClr val="FF0000"/>
              </a:solidFill>
            </a:endParaRPr>
          </a:p>
        </p:txBody>
      </p:sp>
      <p:sp>
        <p:nvSpPr>
          <p:cNvPr id="8" name="Rectangle 7"/>
          <p:cNvSpPr/>
          <p:nvPr/>
        </p:nvSpPr>
        <p:spPr>
          <a:xfrm>
            <a:off x="152400" y="1208832"/>
            <a:ext cx="4114800" cy="1154162"/>
          </a:xfrm>
          <a:prstGeom prst="rect">
            <a:avLst/>
          </a:prstGeom>
        </p:spPr>
        <p:txBody>
          <a:bodyPr wrap="square">
            <a:spAutoFit/>
          </a:bodyPr>
          <a:lstStyle/>
          <a:p>
            <a:r>
              <a:rPr lang="en-US" sz="2300" b="1" dirty="0" smtClean="0"/>
              <a:t>Try #1: </a:t>
            </a:r>
            <a:r>
              <a:rPr lang="en-US" sz="2300" dirty="0" smtClean="0"/>
              <a:t>Choose hyper-parameters that work best on the data</a:t>
            </a:r>
            <a:endParaRPr lang="en-US" sz="2300" dirty="0"/>
          </a:p>
        </p:txBody>
      </p:sp>
      <p:sp>
        <p:nvSpPr>
          <p:cNvPr id="3" name="Rectangle 2"/>
          <p:cNvSpPr/>
          <p:nvPr/>
        </p:nvSpPr>
        <p:spPr>
          <a:xfrm>
            <a:off x="457200" y="2591594"/>
            <a:ext cx="8534400" cy="6452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t>Your Dataset</a:t>
            </a:r>
            <a:endParaRPr lang="en-US" sz="2300" dirty="0"/>
          </a:p>
        </p:txBody>
      </p:sp>
      <p:sp>
        <p:nvSpPr>
          <p:cNvPr id="9" name="Rectangle 8"/>
          <p:cNvSpPr/>
          <p:nvPr/>
        </p:nvSpPr>
        <p:spPr>
          <a:xfrm>
            <a:off x="457200" y="4613394"/>
            <a:ext cx="8534400" cy="6452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t>Train</a:t>
            </a:r>
            <a:endParaRPr lang="en-US" sz="2300" dirty="0"/>
          </a:p>
        </p:txBody>
      </p:sp>
      <p:sp>
        <p:nvSpPr>
          <p:cNvPr id="10" name="Rectangle 9"/>
          <p:cNvSpPr/>
          <p:nvPr/>
        </p:nvSpPr>
        <p:spPr>
          <a:xfrm>
            <a:off x="304800" y="3418632"/>
            <a:ext cx="5257800" cy="1154162"/>
          </a:xfrm>
          <a:prstGeom prst="rect">
            <a:avLst/>
          </a:prstGeom>
        </p:spPr>
        <p:txBody>
          <a:bodyPr wrap="square">
            <a:spAutoFit/>
          </a:bodyPr>
          <a:lstStyle/>
          <a:p>
            <a:r>
              <a:rPr lang="en-US" sz="2300" b="1" dirty="0" smtClean="0"/>
              <a:t>Try #2: </a:t>
            </a:r>
            <a:r>
              <a:rPr lang="en-US" sz="2300" dirty="0" smtClean="0"/>
              <a:t>Split data into </a:t>
            </a:r>
            <a:r>
              <a:rPr lang="en-US" sz="2300" b="1" dirty="0" smtClean="0"/>
              <a:t>train</a:t>
            </a:r>
            <a:r>
              <a:rPr lang="en-US" sz="2300" dirty="0" smtClean="0"/>
              <a:t> and </a:t>
            </a:r>
            <a:r>
              <a:rPr lang="en-US" sz="2300" b="1" dirty="0" smtClean="0"/>
              <a:t>test</a:t>
            </a:r>
            <a:r>
              <a:rPr lang="en-US" sz="2300" dirty="0" smtClean="0"/>
              <a:t>, choose hyper-parameter that work best on test data</a:t>
            </a:r>
            <a:endParaRPr lang="en-US" sz="2300" dirty="0"/>
          </a:p>
        </p:txBody>
      </p:sp>
      <p:sp>
        <p:nvSpPr>
          <p:cNvPr id="11" name="Rectangle 10"/>
          <p:cNvSpPr/>
          <p:nvPr/>
        </p:nvSpPr>
        <p:spPr>
          <a:xfrm>
            <a:off x="6858000" y="4613394"/>
            <a:ext cx="2133600" cy="6452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300" dirty="0" smtClean="0"/>
              <a:t>Test</a:t>
            </a:r>
            <a:endParaRPr lang="en-US" sz="2300" dirty="0"/>
          </a:p>
        </p:txBody>
      </p:sp>
      <p:sp>
        <p:nvSpPr>
          <p:cNvPr id="12" name="Rectangle 11"/>
          <p:cNvSpPr/>
          <p:nvPr/>
        </p:nvSpPr>
        <p:spPr>
          <a:xfrm>
            <a:off x="5867400" y="3505994"/>
            <a:ext cx="3200400" cy="1154162"/>
          </a:xfrm>
          <a:prstGeom prst="rect">
            <a:avLst/>
          </a:prstGeom>
        </p:spPr>
        <p:txBody>
          <a:bodyPr wrap="square">
            <a:spAutoFit/>
          </a:bodyPr>
          <a:lstStyle/>
          <a:p>
            <a:r>
              <a:rPr lang="en-US" sz="2300" dirty="0" smtClean="0">
                <a:solidFill>
                  <a:srgbClr val="FF0000"/>
                </a:solidFill>
              </a:rPr>
              <a:t>BAD: No idea how algorithm will perform on new data</a:t>
            </a:r>
            <a:endParaRPr lang="en-US" sz="2300" dirty="0">
              <a:solidFill>
                <a:srgbClr val="FF0000"/>
              </a:solidFill>
            </a:endParaRPr>
          </a:p>
        </p:txBody>
      </p:sp>
    </p:spTree>
    <p:extLst>
      <p:ext uri="{BB962C8B-B14F-4D97-AF65-F5344CB8AC3E}">
        <p14:creationId xmlns:p14="http://schemas.microsoft.com/office/powerpoint/2010/main" val="2270677440"/>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14600" y="550863"/>
            <a:ext cx="3352800" cy="516731"/>
          </a:xfrm>
          <a:prstGeom prst="rect">
            <a:avLst/>
          </a:prstGeom>
          <a:noFill/>
          <a:ln w="9525">
            <a:noFill/>
          </a:ln>
        </p:spPr>
        <p:txBody>
          <a:bodyPr wrap="none" lIns="0" tIns="0" rIns="0" bIns="0"/>
          <a:lstStyle/>
          <a:p>
            <a:pPr eaLnBrk="1" hangingPunct="1">
              <a:spcAft>
                <a:spcPts val="7775"/>
              </a:spcAft>
            </a:pPr>
            <a:r>
              <a:rPr lang="en-US" sz="3200" b="1" dirty="0" smtClean="0"/>
              <a:t>Hyper-parameters Setting</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7" name="Rectangle 6"/>
          <p:cNvSpPr/>
          <p:nvPr/>
        </p:nvSpPr>
        <p:spPr>
          <a:xfrm>
            <a:off x="5232779" y="1524794"/>
            <a:ext cx="3581400" cy="800219"/>
          </a:xfrm>
          <a:prstGeom prst="rect">
            <a:avLst/>
          </a:prstGeom>
        </p:spPr>
        <p:txBody>
          <a:bodyPr wrap="square">
            <a:spAutoFit/>
          </a:bodyPr>
          <a:lstStyle/>
          <a:p>
            <a:r>
              <a:rPr lang="en-US" sz="2300" dirty="0" smtClean="0">
                <a:solidFill>
                  <a:srgbClr val="FF0000"/>
                </a:solidFill>
              </a:rPr>
              <a:t>BAD: K=1 always works perfectly on training data</a:t>
            </a:r>
            <a:endParaRPr lang="en-US" sz="2300" dirty="0">
              <a:solidFill>
                <a:srgbClr val="FF0000"/>
              </a:solidFill>
            </a:endParaRPr>
          </a:p>
        </p:txBody>
      </p:sp>
      <p:sp>
        <p:nvSpPr>
          <p:cNvPr id="8" name="Rectangle 7"/>
          <p:cNvSpPr/>
          <p:nvPr/>
        </p:nvSpPr>
        <p:spPr>
          <a:xfrm>
            <a:off x="304800" y="1208832"/>
            <a:ext cx="4114800" cy="1154162"/>
          </a:xfrm>
          <a:prstGeom prst="rect">
            <a:avLst/>
          </a:prstGeom>
        </p:spPr>
        <p:txBody>
          <a:bodyPr wrap="square">
            <a:spAutoFit/>
          </a:bodyPr>
          <a:lstStyle/>
          <a:p>
            <a:r>
              <a:rPr lang="en-US" sz="2300" b="1" dirty="0" smtClean="0"/>
              <a:t>Try #1: </a:t>
            </a:r>
            <a:r>
              <a:rPr lang="en-US" sz="2300" dirty="0" smtClean="0"/>
              <a:t>Choose hyper-parameters that work best on the data</a:t>
            </a:r>
            <a:endParaRPr lang="en-US" sz="2300" dirty="0"/>
          </a:p>
        </p:txBody>
      </p:sp>
      <p:sp>
        <p:nvSpPr>
          <p:cNvPr id="3" name="Rectangle 2"/>
          <p:cNvSpPr/>
          <p:nvPr/>
        </p:nvSpPr>
        <p:spPr>
          <a:xfrm>
            <a:off x="457200" y="2362994"/>
            <a:ext cx="8534400" cy="4928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t>Your Dataset</a:t>
            </a:r>
            <a:endParaRPr lang="en-US" sz="2300" dirty="0"/>
          </a:p>
        </p:txBody>
      </p:sp>
      <p:sp>
        <p:nvSpPr>
          <p:cNvPr id="10" name="Rectangle 9"/>
          <p:cNvSpPr/>
          <p:nvPr/>
        </p:nvSpPr>
        <p:spPr>
          <a:xfrm>
            <a:off x="304800" y="2972594"/>
            <a:ext cx="5257800" cy="1154162"/>
          </a:xfrm>
          <a:prstGeom prst="rect">
            <a:avLst/>
          </a:prstGeom>
        </p:spPr>
        <p:txBody>
          <a:bodyPr wrap="square">
            <a:spAutoFit/>
          </a:bodyPr>
          <a:lstStyle/>
          <a:p>
            <a:r>
              <a:rPr lang="en-US" sz="2300" b="1" dirty="0" smtClean="0"/>
              <a:t>Try #2: </a:t>
            </a:r>
            <a:r>
              <a:rPr lang="en-US" sz="2300" dirty="0" smtClean="0"/>
              <a:t>Split data into </a:t>
            </a:r>
            <a:r>
              <a:rPr lang="en-US" sz="2300" b="1" dirty="0" smtClean="0"/>
              <a:t>train</a:t>
            </a:r>
            <a:r>
              <a:rPr lang="en-US" sz="2300" dirty="0" smtClean="0"/>
              <a:t> and </a:t>
            </a:r>
            <a:r>
              <a:rPr lang="en-US" sz="2300" b="1" dirty="0" smtClean="0"/>
              <a:t>test</a:t>
            </a:r>
            <a:r>
              <a:rPr lang="en-US" sz="2300" dirty="0" smtClean="0"/>
              <a:t>, choose hyper-parameter that work best on test data</a:t>
            </a:r>
            <a:endParaRPr lang="en-US" sz="2300" dirty="0"/>
          </a:p>
        </p:txBody>
      </p:sp>
      <p:grpSp>
        <p:nvGrpSpPr>
          <p:cNvPr id="2" name="Group 1"/>
          <p:cNvGrpSpPr/>
          <p:nvPr/>
        </p:nvGrpSpPr>
        <p:grpSpPr>
          <a:xfrm>
            <a:off x="457200" y="4191794"/>
            <a:ext cx="8534400" cy="492800"/>
            <a:chOff x="457200" y="4613394"/>
            <a:chExt cx="8534400" cy="645200"/>
          </a:xfrm>
        </p:grpSpPr>
        <p:sp>
          <p:nvSpPr>
            <p:cNvPr id="9" name="Rectangle 8"/>
            <p:cNvSpPr/>
            <p:nvPr/>
          </p:nvSpPr>
          <p:spPr>
            <a:xfrm>
              <a:off x="457200" y="4613394"/>
              <a:ext cx="8534400" cy="6452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t>Train</a:t>
              </a:r>
              <a:endParaRPr lang="en-US" sz="2300" dirty="0"/>
            </a:p>
          </p:txBody>
        </p:sp>
        <p:sp>
          <p:nvSpPr>
            <p:cNvPr id="11" name="Rectangle 10"/>
            <p:cNvSpPr/>
            <p:nvPr/>
          </p:nvSpPr>
          <p:spPr>
            <a:xfrm>
              <a:off x="6858000" y="4613394"/>
              <a:ext cx="2133600" cy="6452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300" dirty="0" smtClean="0"/>
                <a:t>Test</a:t>
              </a:r>
              <a:endParaRPr lang="en-US" sz="2300" dirty="0"/>
            </a:p>
          </p:txBody>
        </p:sp>
      </p:grpSp>
      <p:sp>
        <p:nvSpPr>
          <p:cNvPr id="12" name="Rectangle 11"/>
          <p:cNvSpPr/>
          <p:nvPr/>
        </p:nvSpPr>
        <p:spPr>
          <a:xfrm>
            <a:off x="5867400" y="2820194"/>
            <a:ext cx="3200400" cy="1154162"/>
          </a:xfrm>
          <a:prstGeom prst="rect">
            <a:avLst/>
          </a:prstGeom>
        </p:spPr>
        <p:txBody>
          <a:bodyPr wrap="square">
            <a:spAutoFit/>
          </a:bodyPr>
          <a:lstStyle/>
          <a:p>
            <a:r>
              <a:rPr lang="en-US" sz="2300" dirty="0" smtClean="0">
                <a:solidFill>
                  <a:srgbClr val="FF0000"/>
                </a:solidFill>
              </a:rPr>
              <a:t>BAD: No idea how algorithm will perform on new data</a:t>
            </a:r>
            <a:endParaRPr lang="en-US" sz="2300" dirty="0">
              <a:solidFill>
                <a:srgbClr val="FF0000"/>
              </a:solidFill>
            </a:endParaRPr>
          </a:p>
        </p:txBody>
      </p:sp>
      <p:sp>
        <p:nvSpPr>
          <p:cNvPr id="13" name="Rectangle 12"/>
          <p:cNvSpPr/>
          <p:nvPr/>
        </p:nvSpPr>
        <p:spPr>
          <a:xfrm>
            <a:off x="457200" y="5608200"/>
            <a:ext cx="6324600" cy="4928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smtClean="0"/>
              <a:t>Train</a:t>
            </a:r>
            <a:endParaRPr lang="en-US" sz="2300" dirty="0"/>
          </a:p>
        </p:txBody>
      </p:sp>
      <p:sp>
        <p:nvSpPr>
          <p:cNvPr id="14" name="Rectangle 13"/>
          <p:cNvSpPr/>
          <p:nvPr/>
        </p:nvSpPr>
        <p:spPr>
          <a:xfrm>
            <a:off x="4648200" y="5614391"/>
            <a:ext cx="2133600" cy="49280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300" dirty="0" smtClean="0"/>
              <a:t>Validation</a:t>
            </a:r>
            <a:endParaRPr lang="en-US" sz="2300" dirty="0"/>
          </a:p>
        </p:txBody>
      </p:sp>
      <p:sp>
        <p:nvSpPr>
          <p:cNvPr id="15" name="Rectangle 14"/>
          <p:cNvSpPr/>
          <p:nvPr/>
        </p:nvSpPr>
        <p:spPr>
          <a:xfrm>
            <a:off x="6781800" y="5599155"/>
            <a:ext cx="2133600" cy="4928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300" dirty="0" smtClean="0"/>
              <a:t>Test</a:t>
            </a:r>
            <a:endParaRPr lang="en-US" sz="2300" dirty="0"/>
          </a:p>
        </p:txBody>
      </p:sp>
      <p:sp>
        <p:nvSpPr>
          <p:cNvPr id="4" name="Rectangle 3"/>
          <p:cNvSpPr/>
          <p:nvPr/>
        </p:nvSpPr>
        <p:spPr>
          <a:xfrm>
            <a:off x="451513" y="4801394"/>
            <a:ext cx="6863687" cy="707886"/>
          </a:xfrm>
          <a:prstGeom prst="rect">
            <a:avLst/>
          </a:prstGeom>
        </p:spPr>
        <p:txBody>
          <a:bodyPr wrap="square">
            <a:spAutoFit/>
          </a:bodyPr>
          <a:lstStyle/>
          <a:p>
            <a:r>
              <a:rPr lang="en-US" sz="2000" b="1" dirty="0"/>
              <a:t>Try </a:t>
            </a:r>
            <a:r>
              <a:rPr lang="en-US" sz="2000" b="1" dirty="0" smtClean="0"/>
              <a:t>#3: </a:t>
            </a:r>
            <a:r>
              <a:rPr lang="en-US" sz="2000" dirty="0"/>
              <a:t>Split data into </a:t>
            </a:r>
            <a:r>
              <a:rPr lang="en-US" sz="2000" b="1" dirty="0" smtClean="0"/>
              <a:t>train, </a:t>
            </a:r>
            <a:r>
              <a:rPr lang="en-US" sz="2000" b="1" dirty="0" err="1" smtClean="0"/>
              <a:t>val</a:t>
            </a:r>
            <a:r>
              <a:rPr lang="en-US" sz="2000" b="1" dirty="0" smtClean="0"/>
              <a:t>,</a:t>
            </a:r>
            <a:r>
              <a:rPr lang="en-US" sz="2000" dirty="0" smtClean="0"/>
              <a:t> </a:t>
            </a:r>
            <a:r>
              <a:rPr lang="en-US" sz="2000" dirty="0"/>
              <a:t>and </a:t>
            </a:r>
            <a:r>
              <a:rPr lang="en-US" sz="2000" b="1" dirty="0"/>
              <a:t>test</a:t>
            </a:r>
            <a:r>
              <a:rPr lang="en-US" sz="2000" dirty="0"/>
              <a:t>, choose hyper-parameter </a:t>
            </a:r>
            <a:r>
              <a:rPr lang="en-US" sz="2000" dirty="0" smtClean="0"/>
              <a:t>on </a:t>
            </a:r>
            <a:r>
              <a:rPr lang="en-US" sz="2000" dirty="0" err="1" smtClean="0"/>
              <a:t>val</a:t>
            </a:r>
            <a:r>
              <a:rPr lang="en-US" sz="2000" dirty="0" smtClean="0"/>
              <a:t> and evaluate, the test </a:t>
            </a:r>
            <a:r>
              <a:rPr lang="en-US" sz="2000" dirty="0"/>
              <a:t>work best on test data</a:t>
            </a:r>
          </a:p>
        </p:txBody>
      </p:sp>
      <p:sp>
        <p:nvSpPr>
          <p:cNvPr id="5" name="Rectangle 4"/>
          <p:cNvSpPr/>
          <p:nvPr/>
        </p:nvSpPr>
        <p:spPr>
          <a:xfrm>
            <a:off x="7521238" y="5106194"/>
            <a:ext cx="932371" cy="446276"/>
          </a:xfrm>
          <a:prstGeom prst="rect">
            <a:avLst/>
          </a:prstGeom>
        </p:spPr>
        <p:txBody>
          <a:bodyPr wrap="none">
            <a:spAutoFit/>
          </a:bodyPr>
          <a:lstStyle/>
          <a:p>
            <a:r>
              <a:rPr lang="en-US" sz="2300" dirty="0" smtClean="0"/>
              <a:t>Better</a:t>
            </a:r>
            <a:endParaRPr lang="en-US" sz="2300" dirty="0"/>
          </a:p>
        </p:txBody>
      </p:sp>
    </p:spTree>
    <p:extLst>
      <p:ext uri="{BB962C8B-B14F-4D97-AF65-F5344CB8AC3E}">
        <p14:creationId xmlns:p14="http://schemas.microsoft.com/office/powerpoint/2010/main" val="1334063928"/>
      </p:ext>
    </p:extLst>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533400" y="627063"/>
            <a:ext cx="7162800" cy="516731"/>
          </a:xfrm>
          <a:prstGeom prst="rect">
            <a:avLst/>
          </a:prstGeom>
          <a:noFill/>
          <a:ln w="9525">
            <a:noFill/>
          </a:ln>
        </p:spPr>
        <p:txBody>
          <a:bodyPr wrap="none" lIns="0" tIns="0" rIns="0" bIns="0"/>
          <a:lstStyle/>
          <a:p>
            <a:pPr eaLnBrk="1" hangingPunct="1">
              <a:spcAft>
                <a:spcPts val="7775"/>
              </a:spcAft>
            </a:pPr>
            <a:r>
              <a:rPr lang="en-US" sz="3200" b="1" dirty="0" smtClean="0"/>
              <a:t>K- Nearest Neighbor Summary</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10" name="Rectangle 9"/>
          <p:cNvSpPr/>
          <p:nvPr/>
        </p:nvSpPr>
        <p:spPr>
          <a:xfrm>
            <a:off x="342900" y="1753394"/>
            <a:ext cx="8458200" cy="3939540"/>
          </a:xfrm>
          <a:prstGeom prst="rect">
            <a:avLst/>
          </a:prstGeom>
        </p:spPr>
        <p:txBody>
          <a:bodyPr wrap="square">
            <a:spAutoFit/>
          </a:bodyPr>
          <a:lstStyle/>
          <a:p>
            <a:pPr marL="342900" indent="-342900">
              <a:buFont typeface="Wingdings" pitchFamily="2" charset="2"/>
              <a:buChar char="v"/>
            </a:pPr>
            <a:r>
              <a:rPr lang="en-US" sz="2500" dirty="0" smtClean="0"/>
              <a:t>K-nearest neighbor on images is never used.</a:t>
            </a:r>
          </a:p>
          <a:p>
            <a:pPr marL="342900" indent="-342900">
              <a:buFont typeface="Wingdings" pitchFamily="2" charset="2"/>
              <a:buChar char="v"/>
            </a:pPr>
            <a:r>
              <a:rPr lang="en-US" sz="2500" dirty="0" smtClean="0"/>
              <a:t>Very slow at test time</a:t>
            </a:r>
          </a:p>
          <a:p>
            <a:pPr marL="342900" indent="-342900">
              <a:buFont typeface="Wingdings" pitchFamily="2" charset="2"/>
              <a:buChar char="v"/>
            </a:pPr>
            <a:r>
              <a:rPr lang="en-US" sz="2500" dirty="0" smtClean="0"/>
              <a:t>Distance metrics on pixels are not informative</a:t>
            </a:r>
          </a:p>
          <a:p>
            <a:pPr marL="342900" indent="-342900">
              <a:buFont typeface="Wingdings" pitchFamily="2" charset="2"/>
              <a:buChar char="v"/>
            </a:pPr>
            <a:r>
              <a:rPr lang="en-US" sz="2500" dirty="0"/>
              <a:t>In Image classification we start with a training set of images and labels, and must predict labels on the test set </a:t>
            </a:r>
            <a:endParaRPr lang="en-US" sz="2500" dirty="0" smtClean="0"/>
          </a:p>
          <a:p>
            <a:pPr marL="342900" indent="-342900">
              <a:buFont typeface="Wingdings" pitchFamily="2" charset="2"/>
              <a:buChar char="v"/>
            </a:pPr>
            <a:r>
              <a:rPr lang="en-US" sz="2500" dirty="0" smtClean="0"/>
              <a:t>The </a:t>
            </a:r>
            <a:r>
              <a:rPr lang="en-US" sz="2500" dirty="0"/>
              <a:t>K-Nearest Neighbors classifier predicts labels based on nearest training examples </a:t>
            </a:r>
            <a:endParaRPr lang="en-US" sz="2500" dirty="0" smtClean="0"/>
          </a:p>
          <a:p>
            <a:pPr marL="342900" indent="-342900">
              <a:buFont typeface="Wingdings" pitchFamily="2" charset="2"/>
              <a:buChar char="v"/>
            </a:pPr>
            <a:r>
              <a:rPr lang="en-US" sz="2500" dirty="0" smtClean="0"/>
              <a:t>Distance </a:t>
            </a:r>
            <a:r>
              <a:rPr lang="en-US" sz="2500" dirty="0"/>
              <a:t>metric and K are </a:t>
            </a:r>
            <a:r>
              <a:rPr lang="en-US" sz="2500" dirty="0" err="1"/>
              <a:t>hyperparameters</a:t>
            </a:r>
            <a:r>
              <a:rPr lang="en-US" sz="2500" dirty="0"/>
              <a:t> </a:t>
            </a:r>
            <a:endParaRPr lang="en-US" sz="2500" dirty="0" smtClean="0"/>
          </a:p>
          <a:p>
            <a:pPr marL="342900" indent="-342900">
              <a:buFont typeface="Wingdings" pitchFamily="2" charset="2"/>
              <a:buChar char="v"/>
            </a:pPr>
            <a:r>
              <a:rPr lang="en-US" sz="2500" dirty="0" smtClean="0"/>
              <a:t>Choose </a:t>
            </a:r>
            <a:r>
              <a:rPr lang="en-US" sz="2500" dirty="0" err="1"/>
              <a:t>hyperparameters</a:t>
            </a:r>
            <a:r>
              <a:rPr lang="en-US" sz="2500" dirty="0"/>
              <a:t> using the validation set; only run on the test set once at the very end!</a:t>
            </a:r>
          </a:p>
        </p:txBody>
      </p:sp>
    </p:spTree>
    <p:extLst>
      <p:ext uri="{BB962C8B-B14F-4D97-AF65-F5344CB8AC3E}">
        <p14:creationId xmlns:p14="http://schemas.microsoft.com/office/powerpoint/2010/main" val="3092384424"/>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133600" y="779463"/>
            <a:ext cx="3657600" cy="516731"/>
          </a:xfrm>
          <a:prstGeom prst="rect">
            <a:avLst/>
          </a:prstGeom>
          <a:noFill/>
          <a:ln w="9525">
            <a:noFill/>
          </a:ln>
        </p:spPr>
        <p:txBody>
          <a:bodyPr wrap="none" lIns="0" tIns="0" rIns="0" bIns="0"/>
          <a:lstStyle/>
          <a:p>
            <a:pPr eaLnBrk="1" hangingPunct="1">
              <a:spcAft>
                <a:spcPts val="7775"/>
              </a:spcAft>
            </a:pPr>
            <a:r>
              <a:rPr lang="en-US" sz="3200" b="1" dirty="0" smtClean="0"/>
              <a:t>Linear Classification</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10" name="Rectangle 9"/>
          <p:cNvSpPr/>
          <p:nvPr/>
        </p:nvSpPr>
        <p:spPr>
          <a:xfrm>
            <a:off x="342900" y="1753394"/>
            <a:ext cx="8458200" cy="3970318"/>
          </a:xfrm>
          <a:prstGeom prst="rect">
            <a:avLst/>
          </a:prstGeom>
        </p:spPr>
        <p:txBody>
          <a:bodyPr wrap="square">
            <a:spAutoFit/>
          </a:bodyPr>
          <a:lstStyle/>
          <a:p>
            <a:r>
              <a:rPr lang="en-US" sz="2800" b="1" dirty="0"/>
              <a:t>Linear classification </a:t>
            </a:r>
            <a:r>
              <a:rPr lang="en-US" sz="2800" dirty="0"/>
              <a:t>is a machine learning technique used for classifying data into different categories based on linear decision boundaries. It assumes that the relationship between the input features and class labels can be represented by a linear function. </a:t>
            </a:r>
            <a:endParaRPr lang="en-US" sz="2800" dirty="0" smtClean="0"/>
          </a:p>
          <a:p>
            <a:pPr marL="342900" indent="-342900">
              <a:buFont typeface="Wingdings" pitchFamily="2" charset="2"/>
              <a:buChar char="v"/>
            </a:pPr>
            <a:endParaRPr lang="en-US" sz="2800" dirty="0"/>
          </a:p>
          <a:p>
            <a:r>
              <a:rPr lang="en-US" sz="2800" dirty="0" smtClean="0"/>
              <a:t>In </a:t>
            </a:r>
            <a:r>
              <a:rPr lang="en-US" sz="2800" dirty="0"/>
              <a:t>a </a:t>
            </a:r>
            <a:r>
              <a:rPr lang="en-US" sz="2800" b="1" dirty="0"/>
              <a:t>linear classifier</a:t>
            </a:r>
            <a:r>
              <a:rPr lang="en-US" sz="2800" dirty="0"/>
              <a:t>, the goal is to find a </a:t>
            </a:r>
            <a:r>
              <a:rPr lang="en-US" sz="2800" dirty="0" err="1"/>
              <a:t>hyperplane</a:t>
            </a:r>
            <a:r>
              <a:rPr lang="en-US" sz="2800" dirty="0"/>
              <a:t> that best separates the data points belonging to different classes in the feature space.</a:t>
            </a:r>
            <a:endParaRPr lang="en-US" sz="2500" dirty="0"/>
          </a:p>
        </p:txBody>
      </p:sp>
    </p:spTree>
    <p:extLst>
      <p:ext uri="{BB962C8B-B14F-4D97-AF65-F5344CB8AC3E}">
        <p14:creationId xmlns:p14="http://schemas.microsoft.com/office/powerpoint/2010/main" val="1714300616"/>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133600" y="779463"/>
            <a:ext cx="4648200" cy="516731"/>
          </a:xfrm>
          <a:prstGeom prst="rect">
            <a:avLst/>
          </a:prstGeom>
          <a:noFill/>
          <a:ln w="9525">
            <a:noFill/>
          </a:ln>
        </p:spPr>
        <p:txBody>
          <a:bodyPr wrap="none" lIns="0" tIns="0" rIns="0" bIns="0"/>
          <a:lstStyle/>
          <a:p>
            <a:pPr eaLnBrk="1" hangingPunct="1">
              <a:spcAft>
                <a:spcPts val="7775"/>
              </a:spcAft>
            </a:pPr>
            <a:r>
              <a:rPr lang="en-US" sz="3200" b="1" dirty="0" smtClean="0"/>
              <a:t>Recall: CIFAR 10  Dataset</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grpSp>
        <p:nvGrpSpPr>
          <p:cNvPr id="6" name="Group 5"/>
          <p:cNvGrpSpPr/>
          <p:nvPr/>
        </p:nvGrpSpPr>
        <p:grpSpPr>
          <a:xfrm>
            <a:off x="0" y="1753394"/>
            <a:ext cx="5480546" cy="4063567"/>
            <a:chOff x="3601872" y="2033227"/>
            <a:chExt cx="5480546" cy="4063567"/>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872" y="2033227"/>
              <a:ext cx="5480546" cy="4063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a:xfrm>
              <a:off x="39624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6019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638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51816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7924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8305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8678839"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7086600" y="4565058"/>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6743131" y="4565058"/>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6400800" y="458780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7467600" y="4554479"/>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p:cNvSpPr/>
          <p:nvPr/>
        </p:nvSpPr>
        <p:spPr>
          <a:xfrm>
            <a:off x="5480546" y="2799866"/>
            <a:ext cx="3406067" cy="1508105"/>
          </a:xfrm>
          <a:prstGeom prst="rect">
            <a:avLst/>
          </a:prstGeom>
        </p:spPr>
        <p:txBody>
          <a:bodyPr wrap="square">
            <a:spAutoFit/>
          </a:bodyPr>
          <a:lstStyle/>
          <a:p>
            <a:r>
              <a:rPr lang="en-US" sz="2300" b="1" dirty="0" smtClean="0"/>
              <a:t>50,000</a:t>
            </a:r>
            <a:r>
              <a:rPr lang="en-US" sz="2300" dirty="0" smtClean="0"/>
              <a:t> training images, each image is </a:t>
            </a:r>
            <a:r>
              <a:rPr lang="en-US" sz="2300" b="1" dirty="0" smtClean="0"/>
              <a:t>32x32x3</a:t>
            </a:r>
          </a:p>
          <a:p>
            <a:endParaRPr lang="en-US" sz="2300" dirty="0"/>
          </a:p>
          <a:p>
            <a:r>
              <a:rPr lang="en-US" sz="2300" b="1" dirty="0" smtClean="0"/>
              <a:t>10,000</a:t>
            </a:r>
            <a:r>
              <a:rPr lang="en-US" sz="2300" dirty="0" smtClean="0"/>
              <a:t> test images</a:t>
            </a:r>
            <a:endParaRPr lang="en-US" sz="2300" dirty="0"/>
          </a:p>
        </p:txBody>
      </p:sp>
    </p:spTree>
    <p:extLst>
      <p:ext uri="{BB962C8B-B14F-4D97-AF65-F5344CB8AC3E}">
        <p14:creationId xmlns:p14="http://schemas.microsoft.com/office/powerpoint/2010/main" val="205833698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p:nvPr/>
        </p:nvSpPr>
        <p:spPr>
          <a:xfrm>
            <a:off x="1209675" y="610394"/>
            <a:ext cx="2524125" cy="516731"/>
          </a:xfrm>
          <a:prstGeom prst="rect">
            <a:avLst/>
          </a:prstGeom>
          <a:noFill/>
          <a:ln w="9525">
            <a:noFill/>
          </a:ln>
        </p:spPr>
        <p:txBody>
          <a:bodyPr wrap="none" lIns="0" tIns="0" rIns="0" bIns="0"/>
          <a:lstStyle/>
          <a:p>
            <a:pPr eaLnBrk="1" hangingPunct="1">
              <a:spcAft>
                <a:spcPts val="7775"/>
              </a:spcAft>
            </a:pPr>
            <a:r>
              <a:rPr lang="en-US" sz="3500" b="1" dirty="0" smtClean="0">
                <a:solidFill>
                  <a:srgbClr val="A2AC00"/>
                </a:solidFill>
                <a:latin typeface="Arial" panose="020B0604020202020204" pitchFamily="34" charset="0"/>
              </a:rPr>
              <a:t>References</a:t>
            </a:r>
            <a:endParaRPr sz="35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
        <p:nvSpPr>
          <p:cNvPr id="6" name="Text Box 8"/>
          <p:cNvSpPr txBox="1"/>
          <p:nvPr/>
        </p:nvSpPr>
        <p:spPr>
          <a:xfrm>
            <a:off x="304801" y="1219994"/>
            <a:ext cx="8686800" cy="4955203"/>
          </a:xfrm>
          <a:prstGeom prst="rect">
            <a:avLst/>
          </a:prstGeom>
          <a:noFill/>
        </p:spPr>
        <p:txBody>
          <a:bodyPr wrap="square" rtlCol="0">
            <a:spAutoFit/>
          </a:bodyPr>
          <a:lstStyle/>
          <a:p>
            <a:pPr indent="0" algn="just">
              <a:lnSpc>
                <a:spcPct val="130000"/>
              </a:lnSpc>
              <a:spcBef>
                <a:spcPts val="600"/>
              </a:spcBef>
              <a:buFont typeface="Wingdings" panose="05000000000000000000" charset="0"/>
              <a:buNone/>
            </a:pP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1</a:t>
            </a:r>
            <a:r>
              <a:rPr lang="en-US" sz="2000" kern="0" dirty="0">
                <a:latin typeface="Times New Roman" panose="02020603050405020304" charset="0"/>
                <a:ea typeface="Microsoft YaHei" panose="020B0503020204020204" pitchFamily="34" charset="-122"/>
                <a:cs typeface="Times New Roman" panose="02020603050405020304" charset="0"/>
                <a:sym typeface="+mn-lt"/>
              </a:rPr>
              <a:t>. </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Richard </a:t>
            </a: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Szeliski</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(2017). Computer Vision: Algorithms and Applications. Springer</a:t>
            </a:r>
            <a:endParaRPr lang="en-US" sz="2000" kern="0" dirty="0">
              <a:latin typeface="Times New Roman" panose="02020603050405020304" charset="0"/>
              <a:ea typeface="Microsoft YaHei" panose="020B0503020204020204" pitchFamily="34" charset="-122"/>
              <a:cs typeface="Times New Roman" panose="02020603050405020304" charset="0"/>
              <a:sym typeface="+mn-lt"/>
            </a:endParaRP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2. Géron, A. (2019). Hands-On Machine Learning with Scikit-Learn, Keras, and TensorFlow. O'Reilly Media.</a:t>
            </a: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3. </a:t>
            </a: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Aggarwal</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C.C. (2018). Neural Networks and Deep Learning. Springer</a:t>
            </a:r>
            <a:endParaRPr lang="en-US" sz="2000" kern="0" dirty="0">
              <a:latin typeface="Times New Roman" panose="02020603050405020304" charset="0"/>
              <a:ea typeface="Microsoft YaHei" panose="020B0503020204020204" pitchFamily="34" charset="-122"/>
              <a:cs typeface="Times New Roman" panose="02020603050405020304" charset="0"/>
              <a:sym typeface="+mn-lt"/>
            </a:endParaRP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4. Goodfellow, I., Bengio, Y., &amp; Courville, A. (2016). Deep Learning. MIT Press.</a:t>
            </a:r>
          </a:p>
          <a:p>
            <a:pPr indent="0" algn="just">
              <a:lnSpc>
                <a:spcPct val="130000"/>
              </a:lnSpc>
              <a:spcBef>
                <a:spcPts val="600"/>
              </a:spcBef>
              <a:buFont typeface="Wingdings" panose="05000000000000000000" charset="0"/>
              <a:buNone/>
            </a:pPr>
            <a:r>
              <a:rPr lang="en-US" sz="2000" kern="0" dirty="0">
                <a:latin typeface="Times New Roman" panose="02020603050405020304" charset="0"/>
                <a:ea typeface="Microsoft YaHei" panose="020B0503020204020204" pitchFamily="34" charset="-122"/>
                <a:cs typeface="Times New Roman" panose="02020603050405020304" charset="0"/>
                <a:sym typeface="+mn-lt"/>
              </a:rPr>
              <a:t>5. Hastie, T., Tibshirani, R., &amp; Friedman, J. (2009). The Elements of Statistical Learning: Data Mining, Inference, and Prediction. Springer</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a:t>
            </a:r>
          </a:p>
          <a:p>
            <a:pPr marL="457200" indent="-457200" algn="just">
              <a:lnSpc>
                <a:spcPct val="130000"/>
              </a:lnSpc>
              <a:spcBef>
                <a:spcPts val="600"/>
              </a:spcBef>
              <a:buFont typeface="Wingdings" panose="05000000000000000000" charset="0"/>
              <a:buAutoNum type="arabicPeriod" startAt="6"/>
            </a:pP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Gulli</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A, Pal, S. (2017). Deep Learning with Keras. </a:t>
            </a: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Packt</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Publishing</a:t>
            </a:r>
          </a:p>
          <a:p>
            <a:pPr marL="457200" indent="-457200" algn="just">
              <a:lnSpc>
                <a:spcPct val="130000"/>
              </a:lnSpc>
              <a:spcBef>
                <a:spcPts val="600"/>
              </a:spcBef>
              <a:buFont typeface="Wingdings" panose="05000000000000000000" charset="0"/>
              <a:buAutoNum type="arabicPeriod" startAt="6"/>
            </a:pPr>
            <a:r>
              <a:rPr lang="en-US" sz="2000" kern="0" dirty="0" err="1" smtClean="0">
                <a:latin typeface="Times New Roman" panose="02020603050405020304" charset="0"/>
                <a:ea typeface="Microsoft YaHei" panose="020B0503020204020204" pitchFamily="34" charset="-122"/>
                <a:cs typeface="Times New Roman" panose="02020603050405020304" charset="0"/>
                <a:sym typeface="+mn-lt"/>
              </a:rPr>
              <a:t>Montavon</a:t>
            </a:r>
            <a:r>
              <a:rPr lang="en-US" sz="2000" kern="0" dirty="0" smtClean="0">
                <a:latin typeface="Times New Roman" panose="02020603050405020304" charset="0"/>
                <a:ea typeface="Microsoft YaHei" panose="020B0503020204020204" pitchFamily="34" charset="-122"/>
                <a:cs typeface="Times New Roman" panose="02020603050405020304" charset="0"/>
                <a:sym typeface="+mn-lt"/>
              </a:rPr>
              <a:t>, G. Orr, G. Muller, K.K. (2012). Neural Networks: Tricks of the Trade. Springer.</a:t>
            </a:r>
            <a:endParaRPr lang="en-US" sz="2000" kern="0" dirty="0">
              <a:latin typeface="Times New Roman" panose="02020603050405020304" charset="0"/>
              <a:ea typeface="Microsoft YaHei" panose="020B0503020204020204" pitchFamily="34" charset="-122"/>
              <a:cs typeface="Times New Roman" panose="02020603050405020304" charset="0"/>
              <a:sym typeface="+mn-lt"/>
            </a:endParaRPr>
          </a:p>
        </p:txBody>
      </p:sp>
    </p:spTree>
    <p:extLst>
      <p:ext uri="{BB962C8B-B14F-4D97-AF65-F5344CB8AC3E}">
        <p14:creationId xmlns:p14="http://schemas.microsoft.com/office/powerpoint/2010/main" val="8638697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14600" y="550863"/>
            <a:ext cx="3352800" cy="516731"/>
          </a:xfrm>
          <a:prstGeom prst="rect">
            <a:avLst/>
          </a:prstGeom>
          <a:noFill/>
          <a:ln w="9525">
            <a:noFill/>
          </a:ln>
        </p:spPr>
        <p:txBody>
          <a:bodyPr wrap="none" lIns="0" tIns="0" rIns="0" bIns="0"/>
          <a:lstStyle/>
          <a:p>
            <a:pPr eaLnBrk="1" hangingPunct="1">
              <a:spcAft>
                <a:spcPts val="7775"/>
              </a:spcAft>
            </a:pPr>
            <a:r>
              <a:rPr lang="en-US" sz="3200" b="1" dirty="0"/>
              <a:t>Parametric </a:t>
            </a:r>
            <a:r>
              <a:rPr lang="en-US" sz="3200" b="1" dirty="0" smtClean="0"/>
              <a:t>Approach</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1067594"/>
            <a:ext cx="8458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a:t>A parametric approach involves learning a set of parameters that define the linear decision boundary</a:t>
            </a:r>
            <a:r>
              <a:rPr lang="en-US" sz="2300" dirty="0" smtClean="0"/>
              <a:t>.</a:t>
            </a:r>
            <a:endParaRPr lang="en-US" sz="2300" dirty="0"/>
          </a:p>
          <a:p>
            <a:pPr marL="457200" indent="-457200">
              <a:buFont typeface="Wingdings" pitchFamily="2" charset="2"/>
              <a:buChar char="v"/>
            </a:pPr>
            <a:r>
              <a:rPr lang="en-US" sz="2300" dirty="0"/>
              <a:t>The parameters are estimated using training data and optimization techniques like gradient descent</a:t>
            </a:r>
            <a:r>
              <a:rPr lang="en-US" sz="2300" dirty="0" smtClean="0"/>
              <a:t>.</a:t>
            </a:r>
            <a:endParaRPr lang="en-US" sz="2300" dirty="0"/>
          </a:p>
          <a:p>
            <a:pPr marL="457200" indent="-457200">
              <a:buFont typeface="Wingdings" pitchFamily="2" charset="2"/>
              <a:buChar char="v"/>
            </a:pPr>
            <a:r>
              <a:rPr lang="en-US" sz="2300" dirty="0"/>
              <a:t>The learned parameters determine the weights assigned to different image features.</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560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5188"/>
          <a:stretch/>
        </p:blipFill>
        <p:spPr bwMode="auto">
          <a:xfrm>
            <a:off x="495869" y="3810794"/>
            <a:ext cx="1733550" cy="1544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249891" y="4582929"/>
            <a:ext cx="1864909"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4319588" y="4267994"/>
            <a:ext cx="1243012" cy="477054"/>
          </a:xfrm>
          <a:prstGeom prst="rect">
            <a:avLst/>
          </a:prstGeom>
        </p:spPr>
        <p:txBody>
          <a:bodyPr wrap="square">
            <a:spAutoFit/>
          </a:bodyPr>
          <a:lstStyle/>
          <a:p>
            <a:r>
              <a:rPr lang="en-US" sz="2500" dirty="0"/>
              <a:t>f</a:t>
            </a:r>
            <a:r>
              <a:rPr lang="en-US" sz="2500" dirty="0" smtClean="0"/>
              <a:t>(</a:t>
            </a:r>
            <a:r>
              <a:rPr lang="en-US" sz="2500" b="1" dirty="0" err="1" smtClean="0">
                <a:solidFill>
                  <a:schemeClr val="accent1"/>
                </a:solidFill>
              </a:rPr>
              <a:t>x</a:t>
            </a:r>
            <a:r>
              <a:rPr lang="en-US" sz="2500" dirty="0" err="1" smtClean="0"/>
              <a:t>,</a:t>
            </a:r>
            <a:r>
              <a:rPr lang="en-US" sz="2500" dirty="0" err="1" smtClean="0">
                <a:solidFill>
                  <a:srgbClr val="FF0000"/>
                </a:solidFill>
              </a:rPr>
              <a:t>W</a:t>
            </a:r>
            <a:r>
              <a:rPr lang="en-US" sz="2500" dirty="0" smtClean="0"/>
              <a:t>)</a:t>
            </a:r>
            <a:endParaRPr lang="en-US" sz="2500" dirty="0"/>
          </a:p>
        </p:txBody>
      </p:sp>
      <p:cxnSp>
        <p:nvCxnSpPr>
          <p:cNvPr id="10" name="Straight Arrow Connector 9"/>
          <p:cNvCxnSpPr/>
          <p:nvPr/>
        </p:nvCxnSpPr>
        <p:spPr>
          <a:xfrm>
            <a:off x="5638800" y="4572794"/>
            <a:ext cx="1351981"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195805" y="5296575"/>
            <a:ext cx="3406067" cy="800219"/>
          </a:xfrm>
          <a:prstGeom prst="rect">
            <a:avLst/>
          </a:prstGeom>
        </p:spPr>
        <p:txBody>
          <a:bodyPr wrap="square">
            <a:spAutoFit/>
          </a:bodyPr>
          <a:lstStyle/>
          <a:p>
            <a:r>
              <a:rPr lang="en-US" sz="2300" dirty="0" smtClean="0"/>
              <a:t>Array of 32x32x3 numbers (3072 numbers in total)</a:t>
            </a:r>
            <a:endParaRPr lang="en-US" sz="2300" dirty="0"/>
          </a:p>
        </p:txBody>
      </p:sp>
      <p:sp>
        <p:nvSpPr>
          <p:cNvPr id="12" name="Rectangle 11"/>
          <p:cNvSpPr/>
          <p:nvPr/>
        </p:nvSpPr>
        <p:spPr>
          <a:xfrm>
            <a:off x="4137733" y="5448975"/>
            <a:ext cx="1577267" cy="800219"/>
          </a:xfrm>
          <a:prstGeom prst="rect">
            <a:avLst/>
          </a:prstGeom>
        </p:spPr>
        <p:txBody>
          <a:bodyPr wrap="square">
            <a:spAutoFit/>
          </a:bodyPr>
          <a:lstStyle/>
          <a:p>
            <a:r>
              <a:rPr lang="en-US" sz="2300" dirty="0" smtClean="0">
                <a:solidFill>
                  <a:srgbClr val="FF0000"/>
                </a:solidFill>
              </a:rPr>
              <a:t>Parameters or weights</a:t>
            </a:r>
            <a:endParaRPr lang="en-US" sz="2300" dirty="0">
              <a:solidFill>
                <a:srgbClr val="FF0000"/>
              </a:solidFill>
            </a:endParaRPr>
          </a:p>
        </p:txBody>
      </p:sp>
      <p:cxnSp>
        <p:nvCxnSpPr>
          <p:cNvPr id="14" name="Straight Arrow Connector 13"/>
          <p:cNvCxnSpPr/>
          <p:nvPr/>
        </p:nvCxnSpPr>
        <p:spPr>
          <a:xfrm flipV="1">
            <a:off x="4941094" y="4696192"/>
            <a:ext cx="0" cy="4100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4700588" y="5029994"/>
            <a:ext cx="557212" cy="477054"/>
          </a:xfrm>
          <a:prstGeom prst="rect">
            <a:avLst/>
          </a:prstGeom>
        </p:spPr>
        <p:txBody>
          <a:bodyPr wrap="square">
            <a:spAutoFit/>
          </a:bodyPr>
          <a:lstStyle/>
          <a:p>
            <a:r>
              <a:rPr lang="en-US" sz="2500" dirty="0" smtClean="0">
                <a:solidFill>
                  <a:srgbClr val="FF0000"/>
                </a:solidFill>
              </a:rPr>
              <a:t>W</a:t>
            </a:r>
            <a:endParaRPr lang="en-US" sz="2500" dirty="0">
              <a:solidFill>
                <a:srgbClr val="FF0000"/>
              </a:solidFill>
            </a:endParaRPr>
          </a:p>
        </p:txBody>
      </p:sp>
      <p:sp>
        <p:nvSpPr>
          <p:cNvPr id="18" name="Rectangle 17"/>
          <p:cNvSpPr/>
          <p:nvPr/>
        </p:nvSpPr>
        <p:spPr>
          <a:xfrm>
            <a:off x="7086600" y="4028232"/>
            <a:ext cx="1905000" cy="1154162"/>
          </a:xfrm>
          <a:prstGeom prst="rect">
            <a:avLst/>
          </a:prstGeom>
        </p:spPr>
        <p:txBody>
          <a:bodyPr wrap="square">
            <a:spAutoFit/>
          </a:bodyPr>
          <a:lstStyle/>
          <a:p>
            <a:r>
              <a:rPr lang="en-US" sz="2300" b="1" dirty="0" smtClean="0"/>
              <a:t>10 </a:t>
            </a:r>
            <a:r>
              <a:rPr lang="en-US" sz="2300" dirty="0" smtClean="0"/>
              <a:t>categories, giving the class score</a:t>
            </a:r>
            <a:endParaRPr lang="en-US" sz="2300" dirty="0"/>
          </a:p>
        </p:txBody>
      </p:sp>
    </p:spTree>
    <p:extLst>
      <p:ext uri="{BB962C8B-B14F-4D97-AF65-F5344CB8AC3E}">
        <p14:creationId xmlns:p14="http://schemas.microsoft.com/office/powerpoint/2010/main" val="4175774279"/>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066800" y="534194"/>
            <a:ext cx="6477000" cy="516731"/>
          </a:xfrm>
          <a:prstGeom prst="rect">
            <a:avLst/>
          </a:prstGeom>
          <a:noFill/>
          <a:ln w="9525">
            <a:noFill/>
          </a:ln>
        </p:spPr>
        <p:txBody>
          <a:bodyPr wrap="none" lIns="0" tIns="0" rIns="0" bIns="0"/>
          <a:lstStyle/>
          <a:p>
            <a:pPr eaLnBrk="1" hangingPunct="1">
              <a:spcAft>
                <a:spcPts val="7775"/>
              </a:spcAft>
            </a:pPr>
            <a:r>
              <a:rPr lang="en-US" sz="3200" b="1" dirty="0"/>
              <a:t>Parametric </a:t>
            </a:r>
            <a:r>
              <a:rPr lang="en-US" sz="3200" b="1" dirty="0" smtClean="0"/>
              <a:t>Approach: Linear Classifier</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1067594"/>
            <a:ext cx="8458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a:t>A parametric approach involves learning a set of parameters that define the linear decision boundary</a:t>
            </a:r>
            <a:r>
              <a:rPr lang="en-US" sz="2300" dirty="0" smtClean="0"/>
              <a:t>.</a:t>
            </a:r>
            <a:endParaRPr lang="en-US" sz="2300" dirty="0"/>
          </a:p>
          <a:p>
            <a:pPr marL="457200" indent="-457200">
              <a:buFont typeface="Wingdings" pitchFamily="2" charset="2"/>
              <a:buChar char="v"/>
            </a:pPr>
            <a:r>
              <a:rPr lang="en-US" sz="2300" dirty="0"/>
              <a:t>The parameters are estimated using training data and optimization techniques like gradient descent</a:t>
            </a:r>
            <a:r>
              <a:rPr lang="en-US" sz="2300" dirty="0" smtClean="0"/>
              <a:t>.</a:t>
            </a:r>
            <a:endParaRPr lang="en-US" sz="2300" dirty="0"/>
          </a:p>
          <a:p>
            <a:pPr marL="457200" indent="-457200">
              <a:buFont typeface="Wingdings" pitchFamily="2" charset="2"/>
              <a:buChar char="v"/>
            </a:pPr>
            <a:r>
              <a:rPr lang="en-US" sz="2300" dirty="0"/>
              <a:t>The learned parameters determine the weights assigned to different image features.</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560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249" t="5188" r="6577" b="5313"/>
          <a:stretch/>
        </p:blipFill>
        <p:spPr bwMode="auto">
          <a:xfrm>
            <a:off x="586854" y="3810794"/>
            <a:ext cx="1528550" cy="1457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249891" y="4582929"/>
            <a:ext cx="1864909"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4319588" y="4267994"/>
            <a:ext cx="1243012" cy="477054"/>
          </a:xfrm>
          <a:prstGeom prst="rect">
            <a:avLst/>
          </a:prstGeom>
        </p:spPr>
        <p:txBody>
          <a:bodyPr wrap="square">
            <a:spAutoFit/>
          </a:bodyPr>
          <a:lstStyle/>
          <a:p>
            <a:r>
              <a:rPr lang="en-US" sz="2500" dirty="0"/>
              <a:t>f</a:t>
            </a:r>
            <a:r>
              <a:rPr lang="en-US" sz="2500" dirty="0" smtClean="0"/>
              <a:t>(</a:t>
            </a:r>
            <a:r>
              <a:rPr lang="en-US" sz="2500" b="1" dirty="0" err="1" smtClean="0">
                <a:solidFill>
                  <a:schemeClr val="accent1"/>
                </a:solidFill>
              </a:rPr>
              <a:t>x</a:t>
            </a:r>
            <a:r>
              <a:rPr lang="en-US" sz="2500" dirty="0" err="1" smtClean="0"/>
              <a:t>,</a:t>
            </a:r>
            <a:r>
              <a:rPr lang="en-US" sz="2500" dirty="0" err="1" smtClean="0">
                <a:solidFill>
                  <a:srgbClr val="FF0000"/>
                </a:solidFill>
              </a:rPr>
              <a:t>W</a:t>
            </a:r>
            <a:r>
              <a:rPr lang="en-US" sz="2500" dirty="0" smtClean="0"/>
              <a:t>)</a:t>
            </a:r>
            <a:endParaRPr lang="en-US" sz="2500" dirty="0"/>
          </a:p>
        </p:txBody>
      </p:sp>
      <p:cxnSp>
        <p:nvCxnSpPr>
          <p:cNvPr id="10" name="Straight Arrow Connector 9"/>
          <p:cNvCxnSpPr/>
          <p:nvPr/>
        </p:nvCxnSpPr>
        <p:spPr>
          <a:xfrm>
            <a:off x="5638800" y="4572794"/>
            <a:ext cx="1351981"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195805" y="5296575"/>
            <a:ext cx="3406067" cy="800219"/>
          </a:xfrm>
          <a:prstGeom prst="rect">
            <a:avLst/>
          </a:prstGeom>
        </p:spPr>
        <p:txBody>
          <a:bodyPr wrap="square">
            <a:spAutoFit/>
          </a:bodyPr>
          <a:lstStyle/>
          <a:p>
            <a:r>
              <a:rPr lang="en-US" sz="2300" dirty="0" smtClean="0"/>
              <a:t>Array of 32x32x3 numbers (3072 numbers in total)</a:t>
            </a:r>
            <a:endParaRPr lang="en-US" sz="2300" dirty="0"/>
          </a:p>
        </p:txBody>
      </p:sp>
      <p:sp>
        <p:nvSpPr>
          <p:cNvPr id="12" name="Rectangle 11"/>
          <p:cNvSpPr/>
          <p:nvPr/>
        </p:nvSpPr>
        <p:spPr>
          <a:xfrm>
            <a:off x="4137733" y="5448975"/>
            <a:ext cx="1577267" cy="800219"/>
          </a:xfrm>
          <a:prstGeom prst="rect">
            <a:avLst/>
          </a:prstGeom>
        </p:spPr>
        <p:txBody>
          <a:bodyPr wrap="square">
            <a:spAutoFit/>
          </a:bodyPr>
          <a:lstStyle/>
          <a:p>
            <a:r>
              <a:rPr lang="en-US" sz="2300" dirty="0" smtClean="0">
                <a:solidFill>
                  <a:srgbClr val="FF0000"/>
                </a:solidFill>
              </a:rPr>
              <a:t>Parameters or weights</a:t>
            </a:r>
            <a:endParaRPr lang="en-US" sz="2300" dirty="0">
              <a:solidFill>
                <a:srgbClr val="FF0000"/>
              </a:solidFill>
            </a:endParaRPr>
          </a:p>
        </p:txBody>
      </p:sp>
      <p:cxnSp>
        <p:nvCxnSpPr>
          <p:cNvPr id="14" name="Straight Arrow Connector 13"/>
          <p:cNvCxnSpPr/>
          <p:nvPr/>
        </p:nvCxnSpPr>
        <p:spPr>
          <a:xfrm flipV="1">
            <a:off x="4941094" y="4696192"/>
            <a:ext cx="0" cy="4100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4700588" y="5029994"/>
            <a:ext cx="557212" cy="477054"/>
          </a:xfrm>
          <a:prstGeom prst="rect">
            <a:avLst/>
          </a:prstGeom>
        </p:spPr>
        <p:txBody>
          <a:bodyPr wrap="square">
            <a:spAutoFit/>
          </a:bodyPr>
          <a:lstStyle/>
          <a:p>
            <a:r>
              <a:rPr lang="en-US" sz="2500" dirty="0" smtClean="0">
                <a:solidFill>
                  <a:srgbClr val="FF0000"/>
                </a:solidFill>
              </a:rPr>
              <a:t>W</a:t>
            </a:r>
            <a:endParaRPr lang="en-US" sz="2500" dirty="0">
              <a:solidFill>
                <a:srgbClr val="FF0000"/>
              </a:solidFill>
            </a:endParaRPr>
          </a:p>
        </p:txBody>
      </p:sp>
      <p:sp>
        <p:nvSpPr>
          <p:cNvPr id="18" name="Rectangle 17"/>
          <p:cNvSpPr/>
          <p:nvPr/>
        </p:nvSpPr>
        <p:spPr>
          <a:xfrm>
            <a:off x="7086600" y="4028232"/>
            <a:ext cx="1905000" cy="1154162"/>
          </a:xfrm>
          <a:prstGeom prst="rect">
            <a:avLst/>
          </a:prstGeom>
        </p:spPr>
        <p:txBody>
          <a:bodyPr wrap="square">
            <a:spAutoFit/>
          </a:bodyPr>
          <a:lstStyle/>
          <a:p>
            <a:r>
              <a:rPr lang="en-US" sz="2300" b="1" dirty="0" smtClean="0"/>
              <a:t>10 </a:t>
            </a:r>
            <a:r>
              <a:rPr lang="en-US" sz="2300" dirty="0" smtClean="0"/>
              <a:t>categories, giving the class score</a:t>
            </a:r>
            <a:endParaRPr lang="en-US" sz="2300" dirty="0"/>
          </a:p>
        </p:txBody>
      </p:sp>
      <p:sp>
        <p:nvSpPr>
          <p:cNvPr id="15" name="Rectangle 14"/>
          <p:cNvSpPr/>
          <p:nvPr/>
        </p:nvSpPr>
        <p:spPr>
          <a:xfrm>
            <a:off x="3505200" y="3353594"/>
            <a:ext cx="2057400" cy="553998"/>
          </a:xfrm>
          <a:prstGeom prst="rect">
            <a:avLst/>
          </a:prstGeom>
        </p:spPr>
        <p:txBody>
          <a:bodyPr wrap="square">
            <a:spAutoFit/>
          </a:bodyPr>
          <a:lstStyle/>
          <a:p>
            <a:r>
              <a:rPr lang="en-US" sz="3000" dirty="0"/>
              <a:t>f</a:t>
            </a:r>
            <a:r>
              <a:rPr lang="en-US" sz="3000" dirty="0" smtClean="0"/>
              <a:t>(</a:t>
            </a:r>
            <a:r>
              <a:rPr lang="en-US" sz="3000" dirty="0" err="1" smtClean="0"/>
              <a:t>x,W</a:t>
            </a:r>
            <a:r>
              <a:rPr lang="en-US" sz="3000" dirty="0" smtClean="0"/>
              <a:t>) = </a:t>
            </a:r>
            <a:r>
              <a:rPr lang="en-US" sz="3000" dirty="0" err="1" smtClean="0"/>
              <a:t>Wx</a:t>
            </a:r>
            <a:endParaRPr lang="en-US" sz="3000" dirty="0"/>
          </a:p>
        </p:txBody>
      </p:sp>
    </p:spTree>
    <p:extLst>
      <p:ext uri="{BB962C8B-B14F-4D97-AF65-F5344CB8AC3E}">
        <p14:creationId xmlns:p14="http://schemas.microsoft.com/office/powerpoint/2010/main" val="2032727235"/>
      </p:ext>
    </p:extLst>
  </p:cSld>
  <p:clrMapOvr>
    <a:overrideClrMapping bg1="lt1" tx1="dk1" bg2="lt2" tx2="dk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066800" y="534194"/>
            <a:ext cx="6477000" cy="516731"/>
          </a:xfrm>
          <a:prstGeom prst="rect">
            <a:avLst/>
          </a:prstGeom>
          <a:noFill/>
          <a:ln w="9525">
            <a:noFill/>
          </a:ln>
        </p:spPr>
        <p:txBody>
          <a:bodyPr wrap="none" lIns="0" tIns="0" rIns="0" bIns="0"/>
          <a:lstStyle/>
          <a:p>
            <a:pPr eaLnBrk="1" hangingPunct="1">
              <a:spcAft>
                <a:spcPts val="7775"/>
              </a:spcAft>
            </a:pPr>
            <a:r>
              <a:rPr lang="en-US" sz="3200" b="1" dirty="0"/>
              <a:t>Parametric </a:t>
            </a:r>
            <a:r>
              <a:rPr lang="en-US" sz="3200" b="1" dirty="0" smtClean="0"/>
              <a:t>Approach: Linear Classifier</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1067594"/>
            <a:ext cx="8458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a:t>A parametric approach involves learning a set of parameters that define the linear decision boundary</a:t>
            </a:r>
            <a:r>
              <a:rPr lang="en-US" sz="2300" dirty="0" smtClean="0"/>
              <a:t>.</a:t>
            </a:r>
            <a:endParaRPr lang="en-US" sz="2300" dirty="0"/>
          </a:p>
          <a:p>
            <a:pPr marL="457200" indent="-457200">
              <a:buFont typeface="Wingdings" pitchFamily="2" charset="2"/>
              <a:buChar char="v"/>
            </a:pPr>
            <a:r>
              <a:rPr lang="en-US" sz="2300" dirty="0"/>
              <a:t>The parameters are estimated using training data and optimization techniques like gradient descent</a:t>
            </a:r>
            <a:r>
              <a:rPr lang="en-US" sz="2300" dirty="0" smtClean="0"/>
              <a:t>.</a:t>
            </a:r>
            <a:endParaRPr lang="en-US" sz="2300" dirty="0"/>
          </a:p>
          <a:p>
            <a:pPr marL="457200" indent="-457200">
              <a:buFont typeface="Wingdings" pitchFamily="2" charset="2"/>
              <a:buChar char="v"/>
            </a:pPr>
            <a:r>
              <a:rPr lang="en-US" sz="2300" dirty="0"/>
              <a:t>The learned parameters determine the weights assigned to different image features.</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560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249" t="5188" r="6577" b="5313"/>
          <a:stretch/>
        </p:blipFill>
        <p:spPr bwMode="auto">
          <a:xfrm>
            <a:off x="586854" y="3810794"/>
            <a:ext cx="1528550" cy="1457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249891" y="4582929"/>
            <a:ext cx="1864909"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4319588" y="4267994"/>
            <a:ext cx="1243012" cy="477054"/>
          </a:xfrm>
          <a:prstGeom prst="rect">
            <a:avLst/>
          </a:prstGeom>
        </p:spPr>
        <p:txBody>
          <a:bodyPr wrap="square">
            <a:spAutoFit/>
          </a:bodyPr>
          <a:lstStyle/>
          <a:p>
            <a:r>
              <a:rPr lang="en-US" sz="2500" dirty="0"/>
              <a:t>f</a:t>
            </a:r>
            <a:r>
              <a:rPr lang="en-US" sz="2500" dirty="0" smtClean="0"/>
              <a:t>(</a:t>
            </a:r>
            <a:r>
              <a:rPr lang="en-US" sz="2500" b="1" dirty="0" err="1" smtClean="0">
                <a:solidFill>
                  <a:schemeClr val="accent1"/>
                </a:solidFill>
              </a:rPr>
              <a:t>x</a:t>
            </a:r>
            <a:r>
              <a:rPr lang="en-US" sz="2500" dirty="0" err="1" smtClean="0"/>
              <a:t>,</a:t>
            </a:r>
            <a:r>
              <a:rPr lang="en-US" sz="2500" dirty="0" err="1" smtClean="0">
                <a:solidFill>
                  <a:srgbClr val="FF0000"/>
                </a:solidFill>
              </a:rPr>
              <a:t>W</a:t>
            </a:r>
            <a:r>
              <a:rPr lang="en-US" sz="2500" dirty="0" smtClean="0"/>
              <a:t>)</a:t>
            </a:r>
            <a:endParaRPr lang="en-US" sz="2500" dirty="0"/>
          </a:p>
        </p:txBody>
      </p:sp>
      <p:cxnSp>
        <p:nvCxnSpPr>
          <p:cNvPr id="10" name="Straight Arrow Connector 9"/>
          <p:cNvCxnSpPr/>
          <p:nvPr/>
        </p:nvCxnSpPr>
        <p:spPr>
          <a:xfrm>
            <a:off x="5638800" y="4572794"/>
            <a:ext cx="1351981"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195805" y="5296575"/>
            <a:ext cx="3406067" cy="800219"/>
          </a:xfrm>
          <a:prstGeom prst="rect">
            <a:avLst/>
          </a:prstGeom>
        </p:spPr>
        <p:txBody>
          <a:bodyPr wrap="square">
            <a:spAutoFit/>
          </a:bodyPr>
          <a:lstStyle/>
          <a:p>
            <a:r>
              <a:rPr lang="en-US" sz="2300" dirty="0" smtClean="0"/>
              <a:t>Array of 32x32x3 numbers (3072 numbers in total)</a:t>
            </a:r>
            <a:endParaRPr lang="en-US" sz="2300" dirty="0"/>
          </a:p>
        </p:txBody>
      </p:sp>
      <p:sp>
        <p:nvSpPr>
          <p:cNvPr id="12" name="Rectangle 11"/>
          <p:cNvSpPr/>
          <p:nvPr/>
        </p:nvSpPr>
        <p:spPr>
          <a:xfrm>
            <a:off x="4137733" y="5448975"/>
            <a:ext cx="1577267" cy="800219"/>
          </a:xfrm>
          <a:prstGeom prst="rect">
            <a:avLst/>
          </a:prstGeom>
        </p:spPr>
        <p:txBody>
          <a:bodyPr wrap="square">
            <a:spAutoFit/>
          </a:bodyPr>
          <a:lstStyle/>
          <a:p>
            <a:r>
              <a:rPr lang="en-US" sz="2300" dirty="0" smtClean="0">
                <a:solidFill>
                  <a:srgbClr val="FF0000"/>
                </a:solidFill>
              </a:rPr>
              <a:t>Parameters or weights</a:t>
            </a:r>
            <a:endParaRPr lang="en-US" sz="2300" dirty="0">
              <a:solidFill>
                <a:srgbClr val="FF0000"/>
              </a:solidFill>
            </a:endParaRPr>
          </a:p>
        </p:txBody>
      </p:sp>
      <p:cxnSp>
        <p:nvCxnSpPr>
          <p:cNvPr id="14" name="Straight Arrow Connector 13"/>
          <p:cNvCxnSpPr/>
          <p:nvPr/>
        </p:nvCxnSpPr>
        <p:spPr>
          <a:xfrm flipV="1">
            <a:off x="4941094" y="4696192"/>
            <a:ext cx="0" cy="4100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4700588" y="5029994"/>
            <a:ext cx="557212" cy="477054"/>
          </a:xfrm>
          <a:prstGeom prst="rect">
            <a:avLst/>
          </a:prstGeom>
        </p:spPr>
        <p:txBody>
          <a:bodyPr wrap="square">
            <a:spAutoFit/>
          </a:bodyPr>
          <a:lstStyle/>
          <a:p>
            <a:r>
              <a:rPr lang="en-US" sz="2500" dirty="0" smtClean="0">
                <a:solidFill>
                  <a:srgbClr val="FF0000"/>
                </a:solidFill>
              </a:rPr>
              <a:t>W</a:t>
            </a:r>
            <a:endParaRPr lang="en-US" sz="2500" dirty="0">
              <a:solidFill>
                <a:srgbClr val="FF0000"/>
              </a:solidFill>
            </a:endParaRPr>
          </a:p>
        </p:txBody>
      </p:sp>
      <p:sp>
        <p:nvSpPr>
          <p:cNvPr id="18" name="Rectangle 17"/>
          <p:cNvSpPr/>
          <p:nvPr/>
        </p:nvSpPr>
        <p:spPr>
          <a:xfrm>
            <a:off x="7086600" y="4028232"/>
            <a:ext cx="1905000" cy="1154162"/>
          </a:xfrm>
          <a:prstGeom prst="rect">
            <a:avLst/>
          </a:prstGeom>
        </p:spPr>
        <p:txBody>
          <a:bodyPr wrap="square">
            <a:spAutoFit/>
          </a:bodyPr>
          <a:lstStyle/>
          <a:p>
            <a:r>
              <a:rPr lang="en-US" sz="2300" b="1" dirty="0" smtClean="0"/>
              <a:t>10 </a:t>
            </a:r>
            <a:r>
              <a:rPr lang="en-US" sz="2300" dirty="0" smtClean="0"/>
              <a:t>categories, giving the class score</a:t>
            </a:r>
            <a:endParaRPr lang="en-US" sz="2300" dirty="0"/>
          </a:p>
        </p:txBody>
      </p:sp>
      <p:pic>
        <p:nvPicPr>
          <p:cNvPr id="266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3201194"/>
            <a:ext cx="2431827" cy="923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1038644"/>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066800" y="534194"/>
            <a:ext cx="6477000" cy="516731"/>
          </a:xfrm>
          <a:prstGeom prst="rect">
            <a:avLst/>
          </a:prstGeom>
          <a:noFill/>
          <a:ln w="9525">
            <a:noFill/>
          </a:ln>
        </p:spPr>
        <p:txBody>
          <a:bodyPr wrap="none" lIns="0" tIns="0" rIns="0" bIns="0"/>
          <a:lstStyle/>
          <a:p>
            <a:pPr eaLnBrk="1" hangingPunct="1">
              <a:spcAft>
                <a:spcPts val="7775"/>
              </a:spcAft>
            </a:pPr>
            <a:r>
              <a:rPr lang="en-US" sz="3200" b="1" dirty="0"/>
              <a:t>Parametric </a:t>
            </a:r>
            <a:r>
              <a:rPr lang="en-US" sz="3200" b="1" dirty="0" smtClean="0"/>
              <a:t>Approach: Linear Classifier</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1067594"/>
            <a:ext cx="8458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a:t>A parametric approach involves learning a set of parameters that define the linear decision boundary</a:t>
            </a:r>
            <a:r>
              <a:rPr lang="en-US" sz="2300" dirty="0" smtClean="0"/>
              <a:t>.</a:t>
            </a:r>
            <a:endParaRPr lang="en-US" sz="2300" dirty="0"/>
          </a:p>
          <a:p>
            <a:pPr marL="457200" indent="-457200">
              <a:buFont typeface="Wingdings" pitchFamily="2" charset="2"/>
              <a:buChar char="v"/>
            </a:pPr>
            <a:r>
              <a:rPr lang="en-US" sz="2300" dirty="0"/>
              <a:t>The parameters are estimated using training data and optimization techniques like gradient descent</a:t>
            </a:r>
            <a:r>
              <a:rPr lang="en-US" sz="2300" dirty="0" smtClean="0"/>
              <a:t>.</a:t>
            </a:r>
            <a:endParaRPr lang="en-US" sz="2300" dirty="0"/>
          </a:p>
          <a:p>
            <a:pPr marL="457200" indent="-457200">
              <a:buFont typeface="Wingdings" pitchFamily="2" charset="2"/>
              <a:buChar char="v"/>
            </a:pPr>
            <a:r>
              <a:rPr lang="en-US" sz="2300" dirty="0"/>
              <a:t>The learned parameters determine the weights assigned to different image features.</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560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249" t="5188" r="6577" b="5313"/>
          <a:stretch/>
        </p:blipFill>
        <p:spPr bwMode="auto">
          <a:xfrm>
            <a:off x="586854" y="3810794"/>
            <a:ext cx="1528550" cy="1457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2249891" y="4582929"/>
            <a:ext cx="1864909"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4" name="Rectangle 3"/>
          <p:cNvSpPr/>
          <p:nvPr/>
        </p:nvSpPr>
        <p:spPr>
          <a:xfrm>
            <a:off x="4319588" y="4267994"/>
            <a:ext cx="1243012" cy="477054"/>
          </a:xfrm>
          <a:prstGeom prst="rect">
            <a:avLst/>
          </a:prstGeom>
        </p:spPr>
        <p:txBody>
          <a:bodyPr wrap="square">
            <a:spAutoFit/>
          </a:bodyPr>
          <a:lstStyle/>
          <a:p>
            <a:r>
              <a:rPr lang="en-US" sz="2500" dirty="0"/>
              <a:t>f</a:t>
            </a:r>
            <a:r>
              <a:rPr lang="en-US" sz="2500" dirty="0" smtClean="0"/>
              <a:t>(</a:t>
            </a:r>
            <a:r>
              <a:rPr lang="en-US" sz="2500" b="1" dirty="0" err="1" smtClean="0">
                <a:solidFill>
                  <a:schemeClr val="accent1"/>
                </a:solidFill>
              </a:rPr>
              <a:t>x</a:t>
            </a:r>
            <a:r>
              <a:rPr lang="en-US" sz="2500" dirty="0" err="1" smtClean="0"/>
              <a:t>,</a:t>
            </a:r>
            <a:r>
              <a:rPr lang="en-US" sz="2500" dirty="0" err="1" smtClean="0">
                <a:solidFill>
                  <a:srgbClr val="FF0000"/>
                </a:solidFill>
              </a:rPr>
              <a:t>W</a:t>
            </a:r>
            <a:r>
              <a:rPr lang="en-US" sz="2500" dirty="0" smtClean="0"/>
              <a:t>)</a:t>
            </a:r>
            <a:endParaRPr lang="en-US" sz="2500" dirty="0"/>
          </a:p>
        </p:txBody>
      </p:sp>
      <p:cxnSp>
        <p:nvCxnSpPr>
          <p:cNvPr id="10" name="Straight Arrow Connector 9"/>
          <p:cNvCxnSpPr/>
          <p:nvPr/>
        </p:nvCxnSpPr>
        <p:spPr>
          <a:xfrm>
            <a:off x="5638800" y="4572794"/>
            <a:ext cx="1351981"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195805" y="5296575"/>
            <a:ext cx="3406067" cy="800219"/>
          </a:xfrm>
          <a:prstGeom prst="rect">
            <a:avLst/>
          </a:prstGeom>
        </p:spPr>
        <p:txBody>
          <a:bodyPr wrap="square">
            <a:spAutoFit/>
          </a:bodyPr>
          <a:lstStyle/>
          <a:p>
            <a:r>
              <a:rPr lang="en-US" sz="2300" dirty="0" smtClean="0"/>
              <a:t>Array of </a:t>
            </a:r>
            <a:r>
              <a:rPr lang="en-US" sz="2300" b="1" dirty="0" smtClean="0"/>
              <a:t>32x32x3</a:t>
            </a:r>
            <a:r>
              <a:rPr lang="en-US" sz="2300" dirty="0" smtClean="0"/>
              <a:t> numbers (3072 numbers in total)</a:t>
            </a:r>
            <a:endParaRPr lang="en-US" sz="2300" dirty="0"/>
          </a:p>
        </p:txBody>
      </p:sp>
      <p:sp>
        <p:nvSpPr>
          <p:cNvPr id="12" name="Rectangle 11"/>
          <p:cNvSpPr/>
          <p:nvPr/>
        </p:nvSpPr>
        <p:spPr>
          <a:xfrm>
            <a:off x="4137733" y="5448975"/>
            <a:ext cx="1577267" cy="800219"/>
          </a:xfrm>
          <a:prstGeom prst="rect">
            <a:avLst/>
          </a:prstGeom>
        </p:spPr>
        <p:txBody>
          <a:bodyPr wrap="square">
            <a:spAutoFit/>
          </a:bodyPr>
          <a:lstStyle/>
          <a:p>
            <a:r>
              <a:rPr lang="en-US" sz="2300" dirty="0" smtClean="0">
                <a:solidFill>
                  <a:srgbClr val="FF0000"/>
                </a:solidFill>
              </a:rPr>
              <a:t>Parameters or weights</a:t>
            </a:r>
            <a:endParaRPr lang="en-US" sz="2300" dirty="0">
              <a:solidFill>
                <a:srgbClr val="FF0000"/>
              </a:solidFill>
            </a:endParaRPr>
          </a:p>
        </p:txBody>
      </p:sp>
      <p:cxnSp>
        <p:nvCxnSpPr>
          <p:cNvPr id="14" name="Straight Arrow Connector 13"/>
          <p:cNvCxnSpPr/>
          <p:nvPr/>
        </p:nvCxnSpPr>
        <p:spPr>
          <a:xfrm flipV="1">
            <a:off x="4941094" y="4696192"/>
            <a:ext cx="0" cy="41000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Rectangle 16"/>
          <p:cNvSpPr/>
          <p:nvPr/>
        </p:nvSpPr>
        <p:spPr>
          <a:xfrm>
            <a:off x="4700588" y="5029994"/>
            <a:ext cx="557212" cy="477054"/>
          </a:xfrm>
          <a:prstGeom prst="rect">
            <a:avLst/>
          </a:prstGeom>
        </p:spPr>
        <p:txBody>
          <a:bodyPr wrap="square">
            <a:spAutoFit/>
          </a:bodyPr>
          <a:lstStyle/>
          <a:p>
            <a:r>
              <a:rPr lang="en-US" sz="2500" dirty="0" smtClean="0">
                <a:solidFill>
                  <a:srgbClr val="FF0000"/>
                </a:solidFill>
              </a:rPr>
              <a:t>W</a:t>
            </a:r>
            <a:endParaRPr lang="en-US" sz="2500" dirty="0">
              <a:solidFill>
                <a:srgbClr val="FF0000"/>
              </a:solidFill>
            </a:endParaRPr>
          </a:p>
        </p:txBody>
      </p:sp>
      <p:sp>
        <p:nvSpPr>
          <p:cNvPr id="18" name="Rectangle 17"/>
          <p:cNvSpPr/>
          <p:nvPr/>
        </p:nvSpPr>
        <p:spPr>
          <a:xfrm>
            <a:off x="7086600" y="4028232"/>
            <a:ext cx="1905000" cy="1154162"/>
          </a:xfrm>
          <a:prstGeom prst="rect">
            <a:avLst/>
          </a:prstGeom>
        </p:spPr>
        <p:txBody>
          <a:bodyPr wrap="square">
            <a:spAutoFit/>
          </a:bodyPr>
          <a:lstStyle/>
          <a:p>
            <a:r>
              <a:rPr lang="en-US" sz="2300" b="1" dirty="0" smtClean="0"/>
              <a:t>10 </a:t>
            </a:r>
            <a:r>
              <a:rPr lang="en-US" sz="2300" dirty="0" smtClean="0"/>
              <a:t>categories, giving the class score</a:t>
            </a:r>
            <a:endParaRPr lang="en-US" sz="2300" dirty="0"/>
          </a:p>
        </p:txBody>
      </p:sp>
      <p:pic>
        <p:nvPicPr>
          <p:cNvPr id="276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201194"/>
            <a:ext cx="3088375" cy="94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701448"/>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752600" y="474663"/>
            <a:ext cx="5181600" cy="516731"/>
          </a:xfrm>
          <a:prstGeom prst="rect">
            <a:avLst/>
          </a:prstGeom>
          <a:noFill/>
          <a:ln w="9525">
            <a:noFill/>
          </a:ln>
        </p:spPr>
        <p:txBody>
          <a:bodyPr wrap="none" lIns="0" tIns="0" rIns="0" bIns="0"/>
          <a:lstStyle/>
          <a:p>
            <a:pPr eaLnBrk="1" hangingPunct="1">
              <a:spcAft>
                <a:spcPts val="7775"/>
              </a:spcAft>
            </a:pPr>
            <a:r>
              <a:rPr lang="en-US" sz="2800" b="1" dirty="0"/>
              <a:t>Parametric Approach: Linear Classifier</a:t>
            </a:r>
            <a:endParaRPr lang="en-US" sz="2800" b="1" dirty="0">
              <a:solidFill>
                <a:srgbClr val="A2AC00"/>
              </a:solidFill>
              <a:latin typeface="Arial" panose="020B0604020202020204" pitchFamily="34" charset="0"/>
            </a:endParaRPr>
          </a:p>
          <a:p>
            <a:pPr eaLnBrk="1" hangingPunct="1">
              <a:spcAft>
                <a:spcPts val="7775"/>
              </a:spcAft>
            </a:pP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1067594"/>
            <a:ext cx="84582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300" dirty="0" smtClean="0"/>
              <a:t>Example with an image with 4 pixels, and 3 classes (</a:t>
            </a:r>
            <a:r>
              <a:rPr lang="en-US" sz="2300" dirty="0" smtClean="0">
                <a:solidFill>
                  <a:srgbClr val="FFC000"/>
                </a:solidFill>
              </a:rPr>
              <a:t>Cat</a:t>
            </a:r>
            <a:r>
              <a:rPr lang="en-US" sz="2300" dirty="0" smtClean="0"/>
              <a:t>/</a:t>
            </a:r>
            <a:r>
              <a:rPr lang="en-US" sz="2300" dirty="0" smtClean="0">
                <a:solidFill>
                  <a:srgbClr val="7030A0"/>
                </a:solidFill>
              </a:rPr>
              <a:t>Dog</a:t>
            </a:r>
            <a:r>
              <a:rPr lang="en-US" sz="2300" dirty="0" smtClean="0"/>
              <a:t>/</a:t>
            </a:r>
            <a:r>
              <a:rPr lang="en-US" sz="2300" dirty="0" smtClean="0">
                <a:solidFill>
                  <a:schemeClr val="accent5"/>
                </a:solidFill>
              </a:rPr>
              <a:t>ship</a:t>
            </a:r>
            <a:r>
              <a:rPr lang="en-US" sz="2300" dirty="0" smtClean="0"/>
              <a:t>)</a:t>
            </a:r>
            <a:endParaRPr lang="en-US" sz="2300" dirty="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86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294" y="1763887"/>
            <a:ext cx="8170906" cy="3189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4733350"/>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981200" y="457994"/>
            <a:ext cx="5181600" cy="516731"/>
          </a:xfrm>
          <a:prstGeom prst="rect">
            <a:avLst/>
          </a:prstGeom>
          <a:noFill/>
          <a:ln w="9525">
            <a:noFill/>
          </a:ln>
        </p:spPr>
        <p:txBody>
          <a:bodyPr wrap="none" lIns="0" tIns="0" rIns="0" bIns="0"/>
          <a:lstStyle/>
          <a:p>
            <a:pPr eaLnBrk="1" hangingPunct="1">
              <a:spcAft>
                <a:spcPts val="7775"/>
              </a:spcAft>
            </a:pPr>
            <a:r>
              <a:rPr lang="en-US" sz="3200" b="1" dirty="0"/>
              <a:t>Interpreting a Linear Classifier</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381000" y="1067594"/>
            <a:ext cx="84582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300" dirty="0"/>
              <a:t>A linear classifier can provide insights into the importance of different features for classification.</a:t>
            </a:r>
          </a:p>
          <a:p>
            <a:pPr marL="457200" indent="-457200">
              <a:buFont typeface="Wingdings" pitchFamily="2" charset="2"/>
              <a:buChar char="v"/>
            </a:pPr>
            <a:r>
              <a:rPr lang="en-US" sz="2300" dirty="0"/>
              <a:t>Positive weights indicate features that positively contribute to a particular class, while negative weights indicate features that negatively contribute.</a:t>
            </a:r>
          </a:p>
          <a:p>
            <a:pPr marL="457200" indent="-457200">
              <a:buFont typeface="Wingdings" pitchFamily="2" charset="2"/>
              <a:buChar char="v"/>
            </a:pPr>
            <a:r>
              <a:rPr lang="en-US" sz="2300" dirty="0"/>
              <a:t>The magnitude of the weights represents the relative importance of the corresponding features.</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grpSp>
        <p:nvGrpSpPr>
          <p:cNvPr id="6" name="Group 5"/>
          <p:cNvGrpSpPr/>
          <p:nvPr/>
        </p:nvGrpSpPr>
        <p:grpSpPr>
          <a:xfrm>
            <a:off x="401472" y="3633427"/>
            <a:ext cx="3637128" cy="2615767"/>
            <a:chOff x="3601872" y="2033227"/>
            <a:chExt cx="5480546" cy="4063567"/>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872" y="2033227"/>
              <a:ext cx="5480546" cy="4063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a:xfrm>
              <a:off x="39624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6019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5638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1816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7924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8305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8678839"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7086600" y="4565058"/>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6743131" y="4565058"/>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6400800" y="458780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7467600" y="4554479"/>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 name="Rectangle 1"/>
              <p:cNvSpPr/>
              <p:nvPr/>
            </p:nvSpPr>
            <p:spPr>
              <a:xfrm>
                <a:off x="5638800" y="3943340"/>
                <a:ext cx="2895600" cy="477054"/>
              </a:xfrm>
              <a:prstGeom prst="rect">
                <a:avLst/>
              </a:prstGeom>
            </p:spPr>
            <p:txBody>
              <a:bodyPr wrap="square">
                <a:spAutoFit/>
              </a:bodyPr>
              <a:lstStyle/>
              <a:p>
                <a:r>
                  <a:rPr lang="en-US" sz="2500" dirty="0" smtClean="0"/>
                  <a:t>f</a:t>
                </a:r>
                <a14:m>
                  <m:oMath xmlns:m="http://schemas.openxmlformats.org/officeDocument/2006/math">
                    <m:d>
                      <m:dPr>
                        <m:ctrlPr>
                          <a:rPr lang="en-US" sz="2500" i="1" dirty="0" smtClean="0">
                            <a:latin typeface="Cambria Math"/>
                          </a:rPr>
                        </m:ctrlPr>
                      </m:dPr>
                      <m:e>
                        <m:r>
                          <a:rPr lang="en-US" sz="2500" b="0" i="1" dirty="0" smtClean="0">
                            <a:latin typeface="Cambria Math"/>
                          </a:rPr>
                          <m:t>𝑥</m:t>
                        </m:r>
                        <m:r>
                          <a:rPr lang="en-US" sz="2500" b="0" i="1" dirty="0" smtClean="0">
                            <a:latin typeface="Cambria Math"/>
                          </a:rPr>
                          <m:t>,</m:t>
                        </m:r>
                        <m:r>
                          <a:rPr lang="en-US" sz="2500" b="0" i="1" dirty="0" smtClean="0">
                            <a:latin typeface="Cambria Math"/>
                          </a:rPr>
                          <m:t>𝑊</m:t>
                        </m:r>
                      </m:e>
                    </m:d>
                    <m:r>
                      <a:rPr lang="en-US" sz="2500" b="0" i="1" dirty="0" smtClean="0">
                        <a:latin typeface="Cambria Math"/>
                      </a:rPr>
                      <m:t>=</m:t>
                    </m:r>
                    <m:r>
                      <a:rPr lang="en-US" sz="2500" b="0" i="1" dirty="0" smtClean="0">
                        <a:latin typeface="Cambria Math"/>
                      </a:rPr>
                      <m:t>𝑊𝑥</m:t>
                    </m:r>
                    <m:r>
                      <a:rPr lang="en-US" sz="2500" b="0" i="1" dirty="0" smtClean="0">
                        <a:latin typeface="Cambria Math"/>
                      </a:rPr>
                      <m:t>+</m:t>
                    </m:r>
                    <m:r>
                      <a:rPr lang="en-US" sz="2500" b="0" i="1" dirty="0" smtClean="0">
                        <a:latin typeface="Cambria Math"/>
                      </a:rPr>
                      <m:t>𝑏</m:t>
                    </m:r>
                  </m:oMath>
                </a14:m>
                <a:endParaRPr lang="en-US" sz="2500" dirty="0"/>
              </a:p>
            </p:txBody>
          </p:sp>
        </mc:Choice>
        <mc:Fallback xmlns="">
          <p:sp>
            <p:nvSpPr>
              <p:cNvPr id="2" name="Rectangle 1"/>
              <p:cNvSpPr>
                <a:spLocks noRot="1" noChangeAspect="1" noMove="1" noResize="1" noEditPoints="1" noAdjustHandles="1" noChangeArrowheads="1" noChangeShapeType="1" noTextEdit="1"/>
              </p:cNvSpPr>
              <p:nvPr/>
            </p:nvSpPr>
            <p:spPr>
              <a:xfrm>
                <a:off x="5638800" y="3943340"/>
                <a:ext cx="2895600" cy="477054"/>
              </a:xfrm>
              <a:prstGeom prst="rect">
                <a:avLst/>
              </a:prstGeom>
              <a:blipFill rotWithShape="1">
                <a:blip r:embed="rId5"/>
                <a:stretch>
                  <a:fillRect l="-3368" t="-8974" b="-30769"/>
                </a:stretch>
              </a:blipFill>
            </p:spPr>
            <p:txBody>
              <a:bodyPr/>
              <a:lstStyle/>
              <a:p>
                <a:r>
                  <a:rPr lang="en-US">
                    <a:noFill/>
                  </a:rPr>
                  <a:t> </a:t>
                </a:r>
              </a:p>
            </p:txBody>
          </p:sp>
        </mc:Fallback>
      </mc:AlternateContent>
      <p:sp>
        <p:nvSpPr>
          <p:cNvPr id="20" name="Rectangle 19"/>
          <p:cNvSpPr/>
          <p:nvPr/>
        </p:nvSpPr>
        <p:spPr>
          <a:xfrm>
            <a:off x="4953000" y="5071290"/>
            <a:ext cx="3886200" cy="477054"/>
          </a:xfrm>
          <a:prstGeom prst="rect">
            <a:avLst/>
          </a:prstGeom>
        </p:spPr>
        <p:txBody>
          <a:bodyPr wrap="square">
            <a:spAutoFit/>
          </a:bodyPr>
          <a:lstStyle/>
          <a:p>
            <a:r>
              <a:rPr lang="en-US" sz="2500" dirty="0" smtClean="0"/>
              <a:t>What is this  thing doing?</a:t>
            </a:r>
            <a:endParaRPr lang="en-US" sz="2500" dirty="0"/>
          </a:p>
        </p:txBody>
      </p:sp>
    </p:spTree>
    <p:extLst>
      <p:ext uri="{BB962C8B-B14F-4D97-AF65-F5344CB8AC3E}">
        <p14:creationId xmlns:p14="http://schemas.microsoft.com/office/powerpoint/2010/main" val="2436411644"/>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981200" y="457994"/>
            <a:ext cx="5181600" cy="516731"/>
          </a:xfrm>
          <a:prstGeom prst="rect">
            <a:avLst/>
          </a:prstGeom>
          <a:noFill/>
          <a:ln w="9525">
            <a:noFill/>
          </a:ln>
        </p:spPr>
        <p:txBody>
          <a:bodyPr wrap="none" lIns="0" tIns="0" rIns="0" bIns="0"/>
          <a:lstStyle/>
          <a:p>
            <a:pPr eaLnBrk="1" hangingPunct="1">
              <a:spcAft>
                <a:spcPts val="7775"/>
              </a:spcAft>
            </a:pPr>
            <a:r>
              <a:rPr lang="en-US" sz="3200" b="1" dirty="0"/>
              <a:t>Interpreting a Linear Classifier</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grpSp>
        <p:nvGrpSpPr>
          <p:cNvPr id="6" name="Group 5"/>
          <p:cNvGrpSpPr/>
          <p:nvPr/>
        </p:nvGrpSpPr>
        <p:grpSpPr>
          <a:xfrm>
            <a:off x="401472" y="1753394"/>
            <a:ext cx="4246728" cy="3048000"/>
            <a:chOff x="3601872" y="2033227"/>
            <a:chExt cx="5480546" cy="4063567"/>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1872" y="2033227"/>
              <a:ext cx="5480546" cy="4063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Down Arrow 7"/>
            <p:cNvSpPr/>
            <p:nvPr/>
          </p:nvSpPr>
          <p:spPr>
            <a:xfrm>
              <a:off x="39624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6019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5638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1816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7924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8305800"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8678839" y="457279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7086600" y="4565058"/>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6743131" y="4565058"/>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6400800" y="4587804"/>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7467600" y="4554479"/>
              <a:ext cx="152400" cy="3810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 name="Rectangle 1"/>
              <p:cNvSpPr/>
              <p:nvPr/>
            </p:nvSpPr>
            <p:spPr>
              <a:xfrm>
                <a:off x="5334000" y="1677194"/>
                <a:ext cx="2895600" cy="477054"/>
              </a:xfrm>
              <a:prstGeom prst="rect">
                <a:avLst/>
              </a:prstGeom>
            </p:spPr>
            <p:txBody>
              <a:bodyPr wrap="square">
                <a:spAutoFit/>
              </a:bodyPr>
              <a:lstStyle/>
              <a:p>
                <a:r>
                  <a:rPr lang="en-US" sz="2500" dirty="0" smtClean="0"/>
                  <a:t>f</a:t>
                </a:r>
                <a14:m>
                  <m:oMath xmlns:m="http://schemas.openxmlformats.org/officeDocument/2006/math">
                    <m:d>
                      <m:dPr>
                        <m:ctrlPr>
                          <a:rPr lang="en-US" sz="2500" i="1" dirty="0" smtClean="0">
                            <a:latin typeface="Cambria Math"/>
                          </a:rPr>
                        </m:ctrlPr>
                      </m:dPr>
                      <m:e>
                        <m:r>
                          <a:rPr lang="en-US" sz="2500" b="0" i="1" dirty="0" smtClean="0">
                            <a:latin typeface="Cambria Math"/>
                          </a:rPr>
                          <m:t>𝑥</m:t>
                        </m:r>
                        <m:r>
                          <a:rPr lang="en-US" sz="2500" b="0" i="1" dirty="0" smtClean="0">
                            <a:latin typeface="Cambria Math"/>
                          </a:rPr>
                          <m:t>,</m:t>
                        </m:r>
                        <m:r>
                          <a:rPr lang="en-US" sz="2500" b="0" i="1" dirty="0" smtClean="0">
                            <a:latin typeface="Cambria Math"/>
                          </a:rPr>
                          <m:t>𝑊</m:t>
                        </m:r>
                      </m:e>
                    </m:d>
                    <m:r>
                      <a:rPr lang="en-US" sz="2500" b="0" i="1" dirty="0" smtClean="0">
                        <a:latin typeface="Cambria Math"/>
                      </a:rPr>
                      <m:t>=</m:t>
                    </m:r>
                    <m:r>
                      <a:rPr lang="en-US" sz="2500" b="0" i="1" dirty="0" smtClean="0">
                        <a:latin typeface="Cambria Math"/>
                      </a:rPr>
                      <m:t>𝑊𝑥</m:t>
                    </m:r>
                    <m:r>
                      <a:rPr lang="en-US" sz="2500" b="0" i="1" dirty="0" smtClean="0">
                        <a:latin typeface="Cambria Math"/>
                      </a:rPr>
                      <m:t>+</m:t>
                    </m:r>
                    <m:r>
                      <a:rPr lang="en-US" sz="2500" b="0" i="1" dirty="0" smtClean="0">
                        <a:latin typeface="Cambria Math"/>
                      </a:rPr>
                      <m:t>𝑏</m:t>
                    </m:r>
                  </m:oMath>
                </a14:m>
                <a:endParaRPr lang="en-US" sz="2500" dirty="0"/>
              </a:p>
            </p:txBody>
          </p:sp>
        </mc:Choice>
        <mc:Fallback xmlns="">
          <p:sp>
            <p:nvSpPr>
              <p:cNvPr id="2" name="Rectangle 1"/>
              <p:cNvSpPr>
                <a:spLocks noRot="1" noChangeAspect="1" noMove="1" noResize="1" noEditPoints="1" noAdjustHandles="1" noChangeArrowheads="1" noChangeShapeType="1" noTextEdit="1"/>
              </p:cNvSpPr>
              <p:nvPr/>
            </p:nvSpPr>
            <p:spPr>
              <a:xfrm>
                <a:off x="5334000" y="1677194"/>
                <a:ext cx="2895600" cy="477054"/>
              </a:xfrm>
              <a:prstGeom prst="rect">
                <a:avLst/>
              </a:prstGeom>
              <a:blipFill rotWithShape="1">
                <a:blip r:embed="rId5"/>
                <a:stretch>
                  <a:fillRect l="-3368" t="-8974" b="-30769"/>
                </a:stretch>
              </a:blipFill>
            </p:spPr>
            <p:txBody>
              <a:bodyPr/>
              <a:lstStyle/>
              <a:p>
                <a:r>
                  <a:rPr lang="en-US">
                    <a:noFill/>
                  </a:rPr>
                  <a:t> </a:t>
                </a:r>
              </a:p>
            </p:txBody>
          </p:sp>
        </mc:Fallback>
      </mc:AlternateContent>
      <p:sp>
        <p:nvSpPr>
          <p:cNvPr id="20" name="Rectangle 19"/>
          <p:cNvSpPr/>
          <p:nvPr/>
        </p:nvSpPr>
        <p:spPr>
          <a:xfrm>
            <a:off x="4800600" y="2572407"/>
            <a:ext cx="3886200" cy="1246495"/>
          </a:xfrm>
          <a:prstGeom prst="rect">
            <a:avLst/>
          </a:prstGeom>
        </p:spPr>
        <p:txBody>
          <a:bodyPr wrap="square">
            <a:spAutoFit/>
          </a:bodyPr>
          <a:lstStyle/>
          <a:p>
            <a:r>
              <a:rPr lang="en-US" sz="2500" dirty="0" smtClean="0"/>
              <a:t>Example trained weights of a linear classifier trained on CIFAR 10</a:t>
            </a:r>
            <a:endParaRPr lang="en-US" sz="2500" dirty="0"/>
          </a:p>
        </p:txBody>
      </p:sp>
      <p:pic>
        <p:nvPicPr>
          <p:cNvPr id="296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4953794"/>
            <a:ext cx="8754376"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4678503"/>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981200" y="457994"/>
            <a:ext cx="5181600" cy="516731"/>
          </a:xfrm>
          <a:prstGeom prst="rect">
            <a:avLst/>
          </a:prstGeom>
          <a:noFill/>
          <a:ln w="9525">
            <a:noFill/>
          </a:ln>
        </p:spPr>
        <p:txBody>
          <a:bodyPr wrap="none" lIns="0" tIns="0" rIns="0" bIns="0"/>
          <a:lstStyle/>
          <a:p>
            <a:pPr eaLnBrk="1" hangingPunct="1">
              <a:spcAft>
                <a:spcPts val="7775"/>
              </a:spcAft>
            </a:pPr>
            <a:r>
              <a:rPr lang="en-US" sz="3200" b="1" dirty="0"/>
              <a:t>Interpreting a Linear Classifier</a:t>
            </a:r>
            <a:endParaRPr sz="3000" b="1" dirty="0">
              <a:solidFill>
                <a:srgbClr val="A2AC00"/>
              </a:solidFill>
              <a:latin typeface="Arial" panose="020B0604020202020204" pitchFamily="34" charset="0"/>
            </a:endParaRP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mc:AlternateContent xmlns:mc="http://schemas.openxmlformats.org/markup-compatibility/2006" xmlns:a14="http://schemas.microsoft.com/office/drawing/2010/main">
        <mc:Choice Requires="a14">
          <p:sp>
            <p:nvSpPr>
              <p:cNvPr id="2" name="Rectangle 1"/>
              <p:cNvSpPr/>
              <p:nvPr/>
            </p:nvSpPr>
            <p:spPr>
              <a:xfrm>
                <a:off x="194481" y="2346330"/>
                <a:ext cx="2895600" cy="477054"/>
              </a:xfrm>
              <a:prstGeom prst="rect">
                <a:avLst/>
              </a:prstGeom>
            </p:spPr>
            <p:txBody>
              <a:bodyPr wrap="square">
                <a:spAutoFit/>
              </a:bodyPr>
              <a:lstStyle/>
              <a:p>
                <a:r>
                  <a:rPr lang="en-US" sz="2500" dirty="0" smtClean="0"/>
                  <a:t>f</a:t>
                </a:r>
                <a14:m>
                  <m:oMath xmlns:m="http://schemas.openxmlformats.org/officeDocument/2006/math">
                    <m:d>
                      <m:dPr>
                        <m:ctrlPr>
                          <a:rPr lang="en-US" sz="2500" i="1" dirty="0" smtClean="0">
                            <a:latin typeface="Cambria Math"/>
                          </a:rPr>
                        </m:ctrlPr>
                      </m:dPr>
                      <m:e>
                        <m:r>
                          <a:rPr lang="en-US" sz="2500" b="0" i="1" dirty="0" smtClean="0">
                            <a:latin typeface="Cambria Math"/>
                          </a:rPr>
                          <m:t>𝑥</m:t>
                        </m:r>
                        <m:r>
                          <a:rPr lang="en-US" sz="2500" b="0" i="1" dirty="0" smtClean="0">
                            <a:latin typeface="Cambria Math"/>
                          </a:rPr>
                          <m:t>,</m:t>
                        </m:r>
                        <m:r>
                          <a:rPr lang="en-US" sz="2500" b="0" i="1" dirty="0" smtClean="0">
                            <a:latin typeface="Cambria Math"/>
                          </a:rPr>
                          <m:t>𝑊</m:t>
                        </m:r>
                      </m:e>
                    </m:d>
                    <m:r>
                      <a:rPr lang="en-US" sz="2500" b="0" i="1" dirty="0" smtClean="0">
                        <a:latin typeface="Cambria Math"/>
                      </a:rPr>
                      <m:t>=</m:t>
                    </m:r>
                    <m:r>
                      <a:rPr lang="en-US" sz="2500" b="0" i="1" dirty="0" smtClean="0">
                        <a:latin typeface="Cambria Math"/>
                      </a:rPr>
                      <m:t>𝑊𝑥</m:t>
                    </m:r>
                    <m:r>
                      <a:rPr lang="en-US" sz="2500" b="0" i="1" dirty="0" smtClean="0">
                        <a:latin typeface="Cambria Math"/>
                      </a:rPr>
                      <m:t>+</m:t>
                    </m:r>
                    <m:r>
                      <a:rPr lang="en-US" sz="2500" b="0" i="1" dirty="0" smtClean="0">
                        <a:latin typeface="Cambria Math"/>
                      </a:rPr>
                      <m:t>𝑏</m:t>
                    </m:r>
                  </m:oMath>
                </a14:m>
                <a:endParaRPr lang="en-US" sz="2500" dirty="0"/>
              </a:p>
            </p:txBody>
          </p:sp>
        </mc:Choice>
        <mc:Fallback xmlns="">
          <p:sp>
            <p:nvSpPr>
              <p:cNvPr id="2" name="Rectangle 1"/>
              <p:cNvSpPr>
                <a:spLocks noRot="1" noChangeAspect="1" noMove="1" noResize="1" noEditPoints="1" noAdjustHandles="1" noChangeArrowheads="1" noChangeShapeType="1" noTextEdit="1"/>
              </p:cNvSpPr>
              <p:nvPr/>
            </p:nvSpPr>
            <p:spPr>
              <a:xfrm>
                <a:off x="194481" y="2346330"/>
                <a:ext cx="2895600" cy="477054"/>
              </a:xfrm>
              <a:prstGeom prst="rect">
                <a:avLst/>
              </a:prstGeom>
              <a:blipFill rotWithShape="1">
                <a:blip r:embed="rId4"/>
                <a:stretch>
                  <a:fillRect l="-3579" t="-8974" b="-30769"/>
                </a:stretch>
              </a:blipFill>
            </p:spPr>
            <p:txBody>
              <a:bodyPr/>
              <a:lstStyle/>
              <a:p>
                <a:r>
                  <a:rPr lang="en-US">
                    <a:noFill/>
                  </a:rPr>
                  <a:t> </a:t>
                </a:r>
              </a:p>
            </p:txBody>
          </p:sp>
        </mc:Fallback>
      </mc:AlternateContent>
      <p:pic>
        <p:nvPicPr>
          <p:cNvPr id="317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753394"/>
            <a:ext cx="4551926" cy="3299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5249" t="5188" r="6577" b="5313"/>
          <a:stretch/>
        </p:blipFill>
        <p:spPr bwMode="auto">
          <a:xfrm>
            <a:off x="804081" y="3022203"/>
            <a:ext cx="1528550" cy="1457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413032" y="4507984"/>
            <a:ext cx="3406067" cy="800219"/>
          </a:xfrm>
          <a:prstGeom prst="rect">
            <a:avLst/>
          </a:prstGeom>
        </p:spPr>
        <p:txBody>
          <a:bodyPr wrap="square">
            <a:spAutoFit/>
          </a:bodyPr>
          <a:lstStyle/>
          <a:p>
            <a:r>
              <a:rPr lang="en-US" sz="2300" dirty="0" smtClean="0"/>
              <a:t>Array of </a:t>
            </a:r>
            <a:r>
              <a:rPr lang="en-US" sz="2300" b="1" dirty="0" smtClean="0"/>
              <a:t>32x32x3</a:t>
            </a:r>
            <a:r>
              <a:rPr lang="en-US" sz="2300" dirty="0" smtClean="0"/>
              <a:t> numbers (3072 numbers in total)</a:t>
            </a:r>
            <a:endParaRPr lang="en-US" sz="2300" dirty="0"/>
          </a:p>
        </p:txBody>
      </p:sp>
    </p:spTree>
    <p:extLst>
      <p:ext uri="{BB962C8B-B14F-4D97-AF65-F5344CB8AC3E}">
        <p14:creationId xmlns:p14="http://schemas.microsoft.com/office/powerpoint/2010/main" val="3470512906"/>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362200" y="457994"/>
            <a:ext cx="3733800" cy="516731"/>
          </a:xfrm>
          <a:prstGeom prst="rect">
            <a:avLst/>
          </a:prstGeom>
          <a:noFill/>
          <a:ln w="9525">
            <a:noFill/>
          </a:ln>
        </p:spPr>
        <p:txBody>
          <a:bodyPr wrap="none" lIns="0" tIns="0" rIns="0" bIns="0"/>
          <a:lstStyle/>
          <a:p>
            <a:pPr eaLnBrk="1" hangingPunct="1">
              <a:spcAft>
                <a:spcPts val="7775"/>
              </a:spcAft>
            </a:pPr>
            <a:r>
              <a:rPr lang="en-US" sz="3200" b="1" dirty="0"/>
              <a:t>Linear Score Function</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413982" y="1448594"/>
            <a:ext cx="8458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000" dirty="0"/>
              <a:t>The linear score function computes a weighted sum of image features and compares it to a threshold to make </a:t>
            </a:r>
            <a:r>
              <a:rPr lang="en-US" sz="2000" dirty="0" smtClean="0"/>
              <a:t>predictions.</a:t>
            </a:r>
            <a:r>
              <a:rPr lang="en-US" sz="2000" dirty="0"/>
              <a:t> </a:t>
            </a:r>
            <a:r>
              <a:rPr lang="en-US" sz="2000" dirty="0" smtClean="0"/>
              <a:t>It </a:t>
            </a:r>
            <a:r>
              <a:rPr lang="en-US" sz="2000" dirty="0"/>
              <a:t>is used to determine which side of the decision boundary an image falls on.</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mc:AlternateContent xmlns:mc="http://schemas.openxmlformats.org/markup-compatibility/2006" xmlns:a14="http://schemas.microsoft.com/office/drawing/2010/main">
        <mc:Choice Requires="a14">
          <p:sp>
            <p:nvSpPr>
              <p:cNvPr id="6" name="Rectangle 5"/>
              <p:cNvSpPr/>
              <p:nvPr/>
            </p:nvSpPr>
            <p:spPr>
              <a:xfrm>
                <a:off x="5334000" y="971540"/>
                <a:ext cx="2895600" cy="477054"/>
              </a:xfrm>
              <a:prstGeom prst="rect">
                <a:avLst/>
              </a:prstGeom>
            </p:spPr>
            <p:txBody>
              <a:bodyPr wrap="square">
                <a:spAutoFit/>
              </a:bodyPr>
              <a:lstStyle/>
              <a:p>
                <a:r>
                  <a:rPr lang="en-US" sz="2500" dirty="0" smtClean="0"/>
                  <a:t>f</a:t>
                </a:r>
                <a14:m>
                  <m:oMath xmlns:m="http://schemas.openxmlformats.org/officeDocument/2006/math">
                    <m:d>
                      <m:dPr>
                        <m:ctrlPr>
                          <a:rPr lang="en-US" sz="2500" i="1" dirty="0" smtClean="0">
                            <a:latin typeface="Cambria Math"/>
                          </a:rPr>
                        </m:ctrlPr>
                      </m:dPr>
                      <m:e>
                        <m:r>
                          <a:rPr lang="en-US" sz="2500" b="0" i="1" dirty="0" smtClean="0">
                            <a:latin typeface="Cambria Math"/>
                          </a:rPr>
                          <m:t>𝑥</m:t>
                        </m:r>
                        <m:r>
                          <a:rPr lang="en-US" sz="2500" b="0" i="1" dirty="0" smtClean="0">
                            <a:latin typeface="Cambria Math"/>
                          </a:rPr>
                          <m:t>,</m:t>
                        </m:r>
                        <m:r>
                          <a:rPr lang="en-US" sz="2500" b="0" i="1" dirty="0" smtClean="0">
                            <a:latin typeface="Cambria Math"/>
                          </a:rPr>
                          <m:t>𝑊</m:t>
                        </m:r>
                      </m:e>
                    </m:d>
                    <m:r>
                      <a:rPr lang="en-US" sz="2500" b="0" i="1" dirty="0" smtClean="0">
                        <a:latin typeface="Cambria Math"/>
                      </a:rPr>
                      <m:t>=</m:t>
                    </m:r>
                    <m:r>
                      <a:rPr lang="en-US" sz="2500" b="0" i="1" dirty="0" smtClean="0">
                        <a:latin typeface="Cambria Math"/>
                      </a:rPr>
                      <m:t>𝑊𝑥</m:t>
                    </m:r>
                    <m:r>
                      <a:rPr lang="en-US" sz="2500" b="0" i="1" dirty="0" smtClean="0">
                        <a:latin typeface="Cambria Math"/>
                      </a:rPr>
                      <m:t>+</m:t>
                    </m:r>
                    <m:r>
                      <a:rPr lang="en-US" sz="2500" b="0" i="1" dirty="0" smtClean="0">
                        <a:latin typeface="Cambria Math"/>
                      </a:rPr>
                      <m:t>𝑏</m:t>
                    </m:r>
                  </m:oMath>
                </a14:m>
                <a:endParaRPr lang="en-US" sz="2500" dirty="0"/>
              </a:p>
            </p:txBody>
          </p:sp>
        </mc:Choice>
        <mc:Fallback xmlns="">
          <p:sp>
            <p:nvSpPr>
              <p:cNvPr id="6" name="Rectangle 5"/>
              <p:cNvSpPr>
                <a:spLocks noRot="1" noChangeAspect="1" noMove="1" noResize="1" noEditPoints="1" noAdjustHandles="1" noChangeArrowheads="1" noChangeShapeType="1" noTextEdit="1"/>
              </p:cNvSpPr>
              <p:nvPr/>
            </p:nvSpPr>
            <p:spPr>
              <a:xfrm>
                <a:off x="5334000" y="971540"/>
                <a:ext cx="2895600" cy="477054"/>
              </a:xfrm>
              <a:prstGeom prst="rect">
                <a:avLst/>
              </a:prstGeom>
              <a:blipFill rotWithShape="1">
                <a:blip r:embed="rId4"/>
                <a:stretch>
                  <a:fillRect l="-3368" t="-8861" b="-29114"/>
                </a:stretch>
              </a:blipFill>
            </p:spPr>
            <p:txBody>
              <a:bodyPr/>
              <a:lstStyle/>
              <a:p>
                <a:r>
                  <a:rPr lang="en-US">
                    <a:noFill/>
                  </a:rPr>
                  <a:t> </a:t>
                </a:r>
              </a:p>
            </p:txBody>
          </p:sp>
        </mc:Fallback>
      </mc:AlternateContent>
      <p:pic>
        <p:nvPicPr>
          <p:cNvPr id="307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5087"/>
          <a:stretch/>
        </p:blipFill>
        <p:spPr bwMode="auto">
          <a:xfrm>
            <a:off x="3753998" y="2362994"/>
            <a:ext cx="5313802"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52400" y="2572407"/>
            <a:ext cx="3048000" cy="1246495"/>
          </a:xfrm>
          <a:prstGeom prst="rect">
            <a:avLst/>
          </a:prstGeom>
        </p:spPr>
        <p:txBody>
          <a:bodyPr wrap="square">
            <a:spAutoFit/>
          </a:bodyPr>
          <a:lstStyle/>
          <a:p>
            <a:r>
              <a:rPr lang="en-US" sz="2500" dirty="0" smtClean="0"/>
              <a:t>Example of class scores for 3 images  for some W</a:t>
            </a:r>
            <a:endParaRPr lang="en-US" sz="2500" dirty="0"/>
          </a:p>
        </p:txBody>
      </p:sp>
      <p:sp>
        <p:nvSpPr>
          <p:cNvPr id="9" name="Rectangle 8"/>
          <p:cNvSpPr/>
          <p:nvPr/>
        </p:nvSpPr>
        <p:spPr>
          <a:xfrm>
            <a:off x="152400" y="4240699"/>
            <a:ext cx="3048000" cy="1246495"/>
          </a:xfrm>
          <a:prstGeom prst="rect">
            <a:avLst/>
          </a:prstGeom>
        </p:spPr>
        <p:txBody>
          <a:bodyPr wrap="square">
            <a:spAutoFit/>
          </a:bodyPr>
          <a:lstStyle/>
          <a:p>
            <a:r>
              <a:rPr lang="en-US" sz="2500" dirty="0" smtClean="0"/>
              <a:t>How can we tell whether this W is good or bad?</a:t>
            </a:r>
            <a:endParaRPr lang="en-US" sz="2500" dirty="0"/>
          </a:p>
        </p:txBody>
      </p:sp>
    </p:spTree>
    <p:extLst>
      <p:ext uri="{BB962C8B-B14F-4D97-AF65-F5344CB8AC3E}">
        <p14:creationId xmlns:p14="http://schemas.microsoft.com/office/powerpoint/2010/main" val="2890242069"/>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362200" y="457994"/>
            <a:ext cx="3733800" cy="516731"/>
          </a:xfrm>
          <a:prstGeom prst="rect">
            <a:avLst/>
          </a:prstGeom>
          <a:noFill/>
          <a:ln w="9525">
            <a:noFill/>
          </a:ln>
        </p:spPr>
        <p:txBody>
          <a:bodyPr wrap="none" lIns="0" tIns="0" rIns="0" bIns="0"/>
          <a:lstStyle/>
          <a:p>
            <a:pPr eaLnBrk="1" hangingPunct="1">
              <a:spcAft>
                <a:spcPts val="7775"/>
              </a:spcAft>
            </a:pPr>
            <a:r>
              <a:rPr lang="en-US" sz="3200" b="1" dirty="0" smtClean="0"/>
              <a:t>Coming up:</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152400" y="1981994"/>
            <a:ext cx="453901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3000" dirty="0" smtClean="0"/>
              <a:t>Loss function</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mc:AlternateContent xmlns:mc="http://schemas.openxmlformats.org/markup-compatibility/2006" xmlns:a14="http://schemas.microsoft.com/office/drawing/2010/main">
        <mc:Choice Requires="a14">
          <p:sp>
            <p:nvSpPr>
              <p:cNvPr id="6" name="Rectangle 5"/>
              <p:cNvSpPr/>
              <p:nvPr/>
            </p:nvSpPr>
            <p:spPr>
              <a:xfrm>
                <a:off x="5334000" y="915194"/>
                <a:ext cx="2895600" cy="477054"/>
              </a:xfrm>
              <a:prstGeom prst="rect">
                <a:avLst/>
              </a:prstGeom>
            </p:spPr>
            <p:txBody>
              <a:bodyPr wrap="square">
                <a:spAutoFit/>
              </a:bodyPr>
              <a:lstStyle/>
              <a:p>
                <a:r>
                  <a:rPr lang="en-US" sz="2500" dirty="0" smtClean="0"/>
                  <a:t>f</a:t>
                </a:r>
                <a14:m>
                  <m:oMath xmlns:m="http://schemas.openxmlformats.org/officeDocument/2006/math">
                    <m:d>
                      <m:dPr>
                        <m:ctrlPr>
                          <a:rPr lang="en-US" sz="2500" i="1" dirty="0" smtClean="0">
                            <a:latin typeface="Cambria Math"/>
                          </a:rPr>
                        </m:ctrlPr>
                      </m:dPr>
                      <m:e>
                        <m:r>
                          <a:rPr lang="en-US" sz="2500" b="0" i="1" dirty="0" smtClean="0">
                            <a:latin typeface="Cambria Math"/>
                          </a:rPr>
                          <m:t>𝑥</m:t>
                        </m:r>
                        <m:r>
                          <a:rPr lang="en-US" sz="2500" b="0" i="1" dirty="0" smtClean="0">
                            <a:latin typeface="Cambria Math"/>
                          </a:rPr>
                          <m:t>,</m:t>
                        </m:r>
                        <m:r>
                          <a:rPr lang="en-US" sz="2500" b="0" i="1" dirty="0" smtClean="0">
                            <a:latin typeface="Cambria Math"/>
                          </a:rPr>
                          <m:t>𝑊</m:t>
                        </m:r>
                      </m:e>
                    </m:d>
                    <m:r>
                      <a:rPr lang="en-US" sz="2500" b="0" i="1" dirty="0" smtClean="0">
                        <a:latin typeface="Cambria Math"/>
                      </a:rPr>
                      <m:t>=</m:t>
                    </m:r>
                    <m:r>
                      <a:rPr lang="en-US" sz="2500" b="0" i="1" dirty="0" smtClean="0">
                        <a:latin typeface="Cambria Math"/>
                      </a:rPr>
                      <m:t>𝑊𝑥</m:t>
                    </m:r>
                    <m:r>
                      <a:rPr lang="en-US" sz="2500" b="0" i="1" dirty="0" smtClean="0">
                        <a:latin typeface="Cambria Math"/>
                      </a:rPr>
                      <m:t>+</m:t>
                    </m:r>
                    <m:r>
                      <a:rPr lang="en-US" sz="2500" b="0" i="1" dirty="0" smtClean="0">
                        <a:latin typeface="Cambria Math"/>
                      </a:rPr>
                      <m:t>𝑏</m:t>
                    </m:r>
                  </m:oMath>
                </a14:m>
                <a:endParaRPr lang="en-US" sz="2500" dirty="0"/>
              </a:p>
            </p:txBody>
          </p:sp>
        </mc:Choice>
        <mc:Fallback xmlns="">
          <p:sp>
            <p:nvSpPr>
              <p:cNvPr id="6" name="Rectangle 5"/>
              <p:cNvSpPr>
                <a:spLocks noRot="1" noChangeAspect="1" noMove="1" noResize="1" noEditPoints="1" noAdjustHandles="1" noChangeArrowheads="1" noChangeShapeType="1" noTextEdit="1"/>
              </p:cNvSpPr>
              <p:nvPr/>
            </p:nvSpPr>
            <p:spPr>
              <a:xfrm>
                <a:off x="5334000" y="915194"/>
                <a:ext cx="2895600" cy="477054"/>
              </a:xfrm>
              <a:prstGeom prst="rect">
                <a:avLst/>
              </a:prstGeom>
              <a:blipFill rotWithShape="1">
                <a:blip r:embed="rId4"/>
                <a:stretch>
                  <a:fillRect l="-3368" t="-8974" b="-30769"/>
                </a:stretch>
              </a:blipFill>
            </p:spPr>
            <p:txBody>
              <a:bodyPr/>
              <a:lstStyle/>
              <a:p>
                <a:r>
                  <a:rPr lang="en-US">
                    <a:noFill/>
                  </a:rPr>
                  <a:t> </a:t>
                </a:r>
              </a:p>
            </p:txBody>
          </p:sp>
        </mc:Fallback>
      </mc:AlternateContent>
      <p:sp>
        <p:nvSpPr>
          <p:cNvPr id="8" name="Rectangle 7"/>
          <p:cNvSpPr/>
          <p:nvPr/>
        </p:nvSpPr>
        <p:spPr>
          <a:xfrm>
            <a:off x="4204078" y="1734853"/>
            <a:ext cx="4330321" cy="861774"/>
          </a:xfrm>
          <a:prstGeom prst="rect">
            <a:avLst/>
          </a:prstGeom>
        </p:spPr>
        <p:txBody>
          <a:bodyPr wrap="square">
            <a:spAutoFit/>
          </a:bodyPr>
          <a:lstStyle/>
          <a:p>
            <a:r>
              <a:rPr lang="en-US" sz="2500" dirty="0" smtClean="0"/>
              <a:t>Quantifying what it means to have a good ‘W’</a:t>
            </a:r>
            <a:endParaRPr lang="en-US" sz="2500" dirty="0"/>
          </a:p>
        </p:txBody>
      </p:sp>
      <p:sp>
        <p:nvSpPr>
          <p:cNvPr id="10" name="Rectangle 4"/>
          <p:cNvSpPr>
            <a:spLocks noChangeArrowheads="1"/>
          </p:cNvSpPr>
          <p:nvPr/>
        </p:nvSpPr>
        <p:spPr bwMode="auto">
          <a:xfrm>
            <a:off x="304800" y="4953794"/>
            <a:ext cx="453901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3000" dirty="0" err="1" smtClean="0"/>
              <a:t>ConvNets</a:t>
            </a:r>
            <a:endParaRPr lang="en-US" sz="3000" dirty="0"/>
          </a:p>
        </p:txBody>
      </p:sp>
      <p:sp>
        <p:nvSpPr>
          <p:cNvPr id="11" name="Rectangle 4"/>
          <p:cNvSpPr>
            <a:spLocks noChangeArrowheads="1"/>
          </p:cNvSpPr>
          <p:nvPr/>
        </p:nvSpPr>
        <p:spPr bwMode="auto">
          <a:xfrm>
            <a:off x="228600" y="3505994"/>
            <a:ext cx="453901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3000" dirty="0" smtClean="0"/>
              <a:t>Optimization</a:t>
            </a:r>
          </a:p>
          <a:p>
            <a:endParaRPr lang="en-US" sz="3000" dirty="0"/>
          </a:p>
        </p:txBody>
      </p:sp>
      <p:sp>
        <p:nvSpPr>
          <p:cNvPr id="12" name="Rectangle 11"/>
          <p:cNvSpPr/>
          <p:nvPr/>
        </p:nvSpPr>
        <p:spPr>
          <a:xfrm>
            <a:off x="4280279" y="3330020"/>
            <a:ext cx="4558921" cy="861774"/>
          </a:xfrm>
          <a:prstGeom prst="rect">
            <a:avLst/>
          </a:prstGeom>
        </p:spPr>
        <p:txBody>
          <a:bodyPr wrap="square">
            <a:spAutoFit/>
          </a:bodyPr>
          <a:lstStyle/>
          <a:p>
            <a:r>
              <a:rPr lang="en-US" sz="2500" dirty="0" smtClean="0"/>
              <a:t>Start with random ‘W’ and find a ‘W’ that minimizes the loss</a:t>
            </a:r>
            <a:endParaRPr lang="en-US" sz="2500" dirty="0"/>
          </a:p>
        </p:txBody>
      </p:sp>
      <p:sp>
        <p:nvSpPr>
          <p:cNvPr id="13" name="Rectangle 12"/>
          <p:cNvSpPr/>
          <p:nvPr/>
        </p:nvSpPr>
        <p:spPr>
          <a:xfrm>
            <a:off x="4267200" y="4701620"/>
            <a:ext cx="4558921" cy="477054"/>
          </a:xfrm>
          <a:prstGeom prst="rect">
            <a:avLst/>
          </a:prstGeom>
        </p:spPr>
        <p:txBody>
          <a:bodyPr wrap="square">
            <a:spAutoFit/>
          </a:bodyPr>
          <a:lstStyle/>
          <a:p>
            <a:r>
              <a:rPr lang="en-US" sz="2500" dirty="0" smtClean="0"/>
              <a:t>Tweak the functional form of ‘f’</a:t>
            </a:r>
            <a:endParaRPr lang="en-US" sz="2500" dirty="0"/>
          </a:p>
        </p:txBody>
      </p:sp>
    </p:spTree>
    <p:extLst>
      <p:ext uri="{BB962C8B-B14F-4D97-AF65-F5344CB8AC3E}">
        <p14:creationId xmlns:p14="http://schemas.microsoft.com/office/powerpoint/2010/main" val="147216810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505075" y="703263"/>
            <a:ext cx="3667125" cy="516731"/>
          </a:xfrm>
          <a:prstGeom prst="rect">
            <a:avLst/>
          </a:prstGeom>
          <a:noFill/>
          <a:ln w="9525">
            <a:noFill/>
          </a:ln>
        </p:spPr>
        <p:txBody>
          <a:bodyPr wrap="none" lIns="0" tIns="0" rIns="0" bIns="0"/>
          <a:lstStyle/>
          <a:p>
            <a:pPr eaLnBrk="1" hangingPunct="1">
              <a:spcAft>
                <a:spcPts val="7775"/>
              </a:spcAft>
            </a:pPr>
            <a:r>
              <a:rPr lang="en-US" sz="3200" b="1" dirty="0"/>
              <a:t>Image Classification</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152400" y="1296988"/>
            <a:ext cx="8915400" cy="121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r>
              <a:rPr lang="en-US" sz="2500" dirty="0"/>
              <a:t>Image classification is a fundamental task in computer vision that involves assigning predefined categories or labels to images based on their visual content</a:t>
            </a:r>
            <a:r>
              <a:rPr lang="en-US" sz="2500" dirty="0" smtClean="0"/>
              <a:t>.</a:t>
            </a:r>
            <a:endParaRPr lang="en-US" sz="2500" dirty="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2743994"/>
            <a:ext cx="8696325"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701843"/>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1"/>
          <p:cNvSpPr/>
          <p:nvPr/>
        </p:nvSpPr>
        <p:spPr>
          <a:xfrm>
            <a:off x="3627438" y="3282950"/>
            <a:ext cx="1935162" cy="604838"/>
          </a:xfrm>
          <a:prstGeom prst="rect">
            <a:avLst/>
          </a:prstGeom>
          <a:noFill/>
          <a:ln w="9525">
            <a:noFill/>
          </a:ln>
        </p:spPr>
        <p:txBody>
          <a:bodyPr wrap="none" lIns="0" tIns="0" rIns="0" bIns="0"/>
          <a:lstStyle/>
          <a:p>
            <a:pPr eaLnBrk="1" hangingPunct="1"/>
            <a:r>
              <a:rPr sz="2700" b="1" dirty="0">
                <a:solidFill>
                  <a:srgbClr val="A2AC00"/>
                </a:solidFill>
                <a:latin typeface="Arial" panose="020B0604020202020204" pitchFamily="34" charset="0"/>
              </a:rPr>
              <a:t>The End! </a:t>
            </a:r>
          </a:p>
        </p:txBody>
      </p:sp>
      <p:pic>
        <p:nvPicPr>
          <p:cNvPr id="41987" name="Picture 2"/>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41988" name="Picture 3"/>
          <p:cNvPicPr>
            <a:picLocks noChangeAspect="1"/>
          </p:cNvPicPr>
          <p:nvPr/>
        </p:nvPicPr>
        <p:blipFill>
          <a:blip r:embed="rId3"/>
          <a:stretch>
            <a:fillRect/>
          </a:stretch>
        </p:blipFill>
        <p:spPr>
          <a:xfrm>
            <a:off x="7824788" y="1588"/>
            <a:ext cx="1319212" cy="850900"/>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2133600" y="686594"/>
            <a:ext cx="5029200" cy="516731"/>
          </a:xfrm>
          <a:prstGeom prst="rect">
            <a:avLst/>
          </a:prstGeom>
          <a:noFill/>
          <a:ln w="9525">
            <a:noFill/>
          </a:ln>
        </p:spPr>
        <p:txBody>
          <a:bodyPr wrap="none" lIns="0" tIns="0" rIns="0" bIns="0"/>
          <a:lstStyle/>
          <a:p>
            <a:pPr eaLnBrk="1" hangingPunct="1">
              <a:spcAft>
                <a:spcPts val="7775"/>
              </a:spcAft>
            </a:pPr>
            <a:r>
              <a:rPr lang="en-US" sz="3200" b="1" dirty="0"/>
              <a:t>Problem: Semantic Gap</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152400" y="1296989"/>
            <a:ext cx="8839200" cy="1675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457200" indent="-457200">
              <a:buFont typeface="Wingdings" pitchFamily="2" charset="2"/>
              <a:buChar char="v"/>
            </a:pPr>
            <a:r>
              <a:rPr lang="en-US" sz="2000" dirty="0"/>
              <a:t>The semantic gap refers to the challenge of bridging the difference between low-level image features (pixels) and high-level semantic concepts (object categories).</a:t>
            </a:r>
          </a:p>
          <a:p>
            <a:pPr marL="457200" indent="-457200">
              <a:buFont typeface="Wingdings" pitchFamily="2" charset="2"/>
              <a:buChar char="v"/>
            </a:pPr>
            <a:r>
              <a:rPr lang="en-US" sz="2000" dirty="0"/>
              <a:t>It is difficult to directly map raw pixel values to meaningful object categories due to variations in appearance, viewpoint, lighting, and other factors.</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6054"/>
          <a:stretch/>
        </p:blipFill>
        <p:spPr bwMode="auto">
          <a:xfrm>
            <a:off x="466969" y="2972594"/>
            <a:ext cx="2385413" cy="3124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17813" b="4379"/>
          <a:stretch/>
        </p:blipFill>
        <p:spPr bwMode="auto">
          <a:xfrm>
            <a:off x="3733800" y="2972594"/>
            <a:ext cx="2286000" cy="3194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10"/>
          <p:cNvGrpSpPr/>
          <p:nvPr/>
        </p:nvGrpSpPr>
        <p:grpSpPr>
          <a:xfrm>
            <a:off x="2852382" y="3124994"/>
            <a:ext cx="957618" cy="1600200"/>
            <a:chOff x="2852382" y="3124994"/>
            <a:chExt cx="957618" cy="1600200"/>
          </a:xfrm>
        </p:grpSpPr>
        <p:cxnSp>
          <p:nvCxnSpPr>
            <p:cNvPr id="7" name="Straight Connector 6"/>
            <p:cNvCxnSpPr/>
            <p:nvPr/>
          </p:nvCxnSpPr>
          <p:spPr>
            <a:xfrm>
              <a:off x="2852382" y="4725194"/>
              <a:ext cx="957618" cy="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V="1">
              <a:off x="2852382" y="3124994"/>
              <a:ext cx="881418" cy="914400"/>
            </a:xfrm>
            <a:prstGeom prst="line">
              <a:avLst/>
            </a:prstGeom>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35032556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497806" y="686593"/>
            <a:ext cx="5893594" cy="516731"/>
          </a:xfrm>
          <a:prstGeom prst="rect">
            <a:avLst/>
          </a:prstGeom>
          <a:noFill/>
          <a:ln w="9525">
            <a:noFill/>
          </a:ln>
        </p:spPr>
        <p:txBody>
          <a:bodyPr wrap="none" lIns="0" tIns="0" rIns="0" bIns="0"/>
          <a:lstStyle/>
          <a:p>
            <a:pPr eaLnBrk="1" hangingPunct="1">
              <a:spcAft>
                <a:spcPts val="7775"/>
              </a:spcAft>
            </a:pPr>
            <a:r>
              <a:rPr lang="en-US" sz="3200" b="1" dirty="0"/>
              <a:t>Challenges in Image Classification</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762000" y="1296988"/>
            <a:ext cx="7872413" cy="487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42900" indent="-342900">
              <a:buFont typeface="Wingdings" pitchFamily="2" charset="2"/>
              <a:buChar char="v"/>
            </a:pPr>
            <a:r>
              <a:rPr lang="en-US" sz="3000" dirty="0"/>
              <a:t>Viewpoint </a:t>
            </a:r>
            <a:r>
              <a:rPr lang="en-US" sz="3000" dirty="0" smtClean="0"/>
              <a:t>Variation</a:t>
            </a:r>
          </a:p>
          <a:p>
            <a:pPr marL="342900" indent="-342900">
              <a:buFont typeface="Wingdings" pitchFamily="2" charset="2"/>
              <a:buChar char="v"/>
            </a:pPr>
            <a:r>
              <a:rPr lang="en-US" sz="3000" dirty="0" smtClean="0"/>
              <a:t>Illumination</a:t>
            </a:r>
          </a:p>
          <a:p>
            <a:pPr marL="342900" indent="-342900">
              <a:buFont typeface="Wingdings" pitchFamily="2" charset="2"/>
              <a:buChar char="v"/>
            </a:pPr>
            <a:r>
              <a:rPr lang="en-US" sz="3000" dirty="0" smtClean="0"/>
              <a:t>Deformation</a:t>
            </a:r>
          </a:p>
          <a:p>
            <a:pPr marL="342900" indent="-342900">
              <a:buFont typeface="Wingdings" pitchFamily="2" charset="2"/>
              <a:buChar char="v"/>
            </a:pPr>
            <a:r>
              <a:rPr lang="en-US" sz="3000" dirty="0" smtClean="0"/>
              <a:t>Occlusion</a:t>
            </a:r>
          </a:p>
          <a:p>
            <a:pPr marL="342900" indent="-342900">
              <a:buFont typeface="Wingdings" pitchFamily="2" charset="2"/>
              <a:buChar char="v"/>
            </a:pPr>
            <a:r>
              <a:rPr lang="en-US" sz="3000" dirty="0" smtClean="0"/>
              <a:t>Background Clutter</a:t>
            </a:r>
            <a:endParaRPr lang="en-US" sz="3000" dirty="0"/>
          </a:p>
          <a:p>
            <a:pPr marL="342900" indent="-342900">
              <a:buFont typeface="Wingdings" pitchFamily="2" charset="2"/>
              <a:buChar char="v"/>
            </a:pPr>
            <a:r>
              <a:rPr lang="en-US" sz="3000" dirty="0" err="1"/>
              <a:t>Intraclass</a:t>
            </a:r>
            <a:r>
              <a:rPr lang="en-US" sz="3000" dirty="0"/>
              <a:t> </a:t>
            </a:r>
            <a:r>
              <a:rPr lang="en-US" sz="3000" dirty="0" smtClean="0"/>
              <a:t>Variation</a:t>
            </a:r>
            <a:endParaRPr lang="en-US" sz="3000" dirty="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spTree>
    <p:extLst>
      <p:ext uri="{BB962C8B-B14F-4D97-AF65-F5344CB8AC3E}">
        <p14:creationId xmlns:p14="http://schemas.microsoft.com/office/powerpoint/2010/main" val="1249897506"/>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497806" y="686593"/>
            <a:ext cx="5893594" cy="516731"/>
          </a:xfrm>
          <a:prstGeom prst="rect">
            <a:avLst/>
          </a:prstGeom>
          <a:noFill/>
          <a:ln w="9525">
            <a:noFill/>
          </a:ln>
        </p:spPr>
        <p:txBody>
          <a:bodyPr wrap="none" lIns="0" tIns="0" rIns="0" bIns="0"/>
          <a:lstStyle/>
          <a:p>
            <a:pPr eaLnBrk="1" hangingPunct="1">
              <a:spcAft>
                <a:spcPts val="7775"/>
              </a:spcAft>
            </a:pPr>
            <a:r>
              <a:rPr lang="en-US" sz="3200" b="1" dirty="0"/>
              <a:t>Challenges in Image Classification</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762000" y="1296988"/>
            <a:ext cx="7872413" cy="4876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571500" indent="-571500">
              <a:buFont typeface="Wingdings" pitchFamily="2" charset="2"/>
              <a:buChar char="v"/>
            </a:pPr>
            <a:r>
              <a:rPr lang="en-US" sz="2500" b="1" dirty="0"/>
              <a:t>Viewpoint Variation: </a:t>
            </a:r>
            <a:r>
              <a:rPr lang="en-US" sz="2500" dirty="0"/>
              <a:t>Objects can appear different based on the viewpoint or angle from which they are observed.</a:t>
            </a:r>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699" y="2743994"/>
            <a:ext cx="8459501"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617198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p:nvPr/>
        </p:nvSpPr>
        <p:spPr>
          <a:xfrm>
            <a:off x="1497806" y="686593"/>
            <a:ext cx="5893594" cy="516731"/>
          </a:xfrm>
          <a:prstGeom prst="rect">
            <a:avLst/>
          </a:prstGeom>
          <a:noFill/>
          <a:ln w="9525">
            <a:noFill/>
          </a:ln>
        </p:spPr>
        <p:txBody>
          <a:bodyPr wrap="none" lIns="0" tIns="0" rIns="0" bIns="0"/>
          <a:lstStyle/>
          <a:p>
            <a:pPr eaLnBrk="1" hangingPunct="1">
              <a:spcAft>
                <a:spcPts val="7775"/>
              </a:spcAft>
            </a:pPr>
            <a:r>
              <a:rPr lang="en-US" sz="3200" b="1" dirty="0"/>
              <a:t>Challenges in Image Classification</a:t>
            </a:r>
            <a:endParaRPr sz="3000" b="1" dirty="0">
              <a:solidFill>
                <a:srgbClr val="A2AC00"/>
              </a:solidFill>
              <a:latin typeface="Arial" panose="020B0604020202020204" pitchFamily="34" charset="0"/>
            </a:endParaRPr>
          </a:p>
        </p:txBody>
      </p:sp>
      <p:sp>
        <p:nvSpPr>
          <p:cNvPr id="4101" name="Rectangle 4"/>
          <p:cNvSpPr>
            <a:spLocks noChangeArrowheads="1"/>
          </p:cNvSpPr>
          <p:nvPr/>
        </p:nvSpPr>
        <p:spPr bwMode="auto">
          <a:xfrm>
            <a:off x="762000" y="1296988"/>
            <a:ext cx="7872413" cy="1142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marL="342900" indent="-342900">
              <a:buFont typeface="Wingdings" pitchFamily="2" charset="2"/>
              <a:buChar char="v"/>
            </a:pPr>
            <a:r>
              <a:rPr lang="en-US" sz="2500" b="1" dirty="0"/>
              <a:t>Illumination: </a:t>
            </a:r>
            <a:r>
              <a:rPr lang="en-US" sz="2500" dirty="0"/>
              <a:t>Lighting conditions can significantly affect the appearance of objects in images</a:t>
            </a:r>
            <a:r>
              <a:rPr lang="en-US" sz="2500" dirty="0" smtClean="0"/>
              <a:t>.</a:t>
            </a:r>
            <a:endParaRPr lang="en-US" sz="2500" dirty="0"/>
          </a:p>
          <a:p>
            <a:pPr marL="342900" indent="-342900">
              <a:buFont typeface="Wingdings" pitchFamily="2" charset="2"/>
              <a:buChar char="v"/>
            </a:pPr>
            <a:endParaRPr lang="en-US" sz="2500" dirty="0" smtClean="0"/>
          </a:p>
        </p:txBody>
      </p:sp>
      <p:pic>
        <p:nvPicPr>
          <p:cNvPr id="8196" name="Picture 5"/>
          <p:cNvPicPr>
            <a:picLocks noChangeAspect="1"/>
          </p:cNvPicPr>
          <p:nvPr/>
        </p:nvPicPr>
        <p:blipFill>
          <a:blip r:embed="rId2"/>
          <a:stretch>
            <a:fillRect/>
          </a:stretch>
        </p:blipFill>
        <p:spPr>
          <a:xfrm>
            <a:off x="0" y="6292850"/>
            <a:ext cx="9144000" cy="581025"/>
          </a:xfrm>
          <a:prstGeom prst="rect">
            <a:avLst/>
          </a:prstGeom>
          <a:noFill/>
          <a:ln w="9525">
            <a:noFill/>
          </a:ln>
        </p:spPr>
      </p:pic>
      <p:pic>
        <p:nvPicPr>
          <p:cNvPr id="8197" name="Picture 6"/>
          <p:cNvPicPr>
            <a:picLocks noChangeAspect="1"/>
          </p:cNvPicPr>
          <p:nvPr/>
        </p:nvPicPr>
        <p:blipFill>
          <a:blip r:embed="rId3"/>
          <a:stretch>
            <a:fillRect/>
          </a:stretch>
        </p:blipFill>
        <p:spPr>
          <a:xfrm>
            <a:off x="7824788" y="1588"/>
            <a:ext cx="1319212" cy="850900"/>
          </a:xfrm>
          <a:prstGeom prst="rect">
            <a:avLst/>
          </a:prstGeom>
          <a:noFill/>
          <a:ln w="9525">
            <a:noFill/>
          </a:ln>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22" y="2515394"/>
            <a:ext cx="8879978"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3646033"/>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Flow</Template>
  <TotalTime>794</TotalTime>
  <Words>2377</Words>
  <Application>Microsoft Office PowerPoint</Application>
  <PresentationFormat>Custom</PresentationFormat>
  <Paragraphs>255</Paragraphs>
  <Slides>50</Slides>
  <Notes>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Nneji</dc:creator>
  <cp:lastModifiedBy>PC</cp:lastModifiedBy>
  <cp:revision>77</cp:revision>
  <dcterms:created xsi:type="dcterms:W3CDTF">2023-07-04T05:00:23Z</dcterms:created>
  <dcterms:modified xsi:type="dcterms:W3CDTF">2024-09-28T07:42:25Z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642B7A3ED9FC43DB8FC2C5A276DABA43</vt:lpwstr>
  </property>
  <property fmtid="{D5CDD505-2E9C-101B-9397-08002B2CF9AE}" pid="3" name="KSOProductBuildVer">
    <vt:lpwstr>1033-11.2.0.11537</vt:lpwstr>
  </property>
</Properties>
</file>